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4630" r:id="rId1"/>
    <p:sldMasterId id="2147484643" r:id="rId2"/>
  </p:sldMasterIdLst>
  <p:notesMasterIdLst>
    <p:notesMasterId r:id="rId13"/>
  </p:notesMasterIdLst>
  <p:handoutMasterIdLst>
    <p:handoutMasterId r:id="rId14"/>
  </p:handoutMasterIdLst>
  <p:sldIdLst>
    <p:sldId id="693" r:id="rId3"/>
    <p:sldId id="744" r:id="rId4"/>
    <p:sldId id="735" r:id="rId5"/>
    <p:sldId id="719" r:id="rId6"/>
    <p:sldId id="738" r:id="rId7"/>
    <p:sldId id="739" r:id="rId8"/>
    <p:sldId id="745" r:id="rId9"/>
    <p:sldId id="743" r:id="rId10"/>
    <p:sldId id="742" r:id="rId11"/>
    <p:sldId id="746" r:id="rId12"/>
  </p:sldIdLst>
  <p:sldSz cx="9144000" cy="6858000" type="screen4x3"/>
  <p:notesSz cx="7010400" cy="9296400"/>
  <p:defaultTextStyle>
    <a:defPPr>
      <a:defRPr lang="en-US"/>
    </a:defPPr>
    <a:lvl1pPr algn="l" rtl="0" fontAlgn="base">
      <a:spcBef>
        <a:spcPct val="0"/>
      </a:spcBef>
      <a:spcAft>
        <a:spcPct val="0"/>
      </a:spcAft>
      <a:defRPr sz="1400" kern="1200">
        <a:solidFill>
          <a:schemeClr val="tx1"/>
        </a:solidFill>
        <a:latin typeface="Arial" charset="0"/>
        <a:ea typeface="+mn-ea"/>
        <a:cs typeface="+mn-cs"/>
      </a:defRPr>
    </a:lvl1pPr>
    <a:lvl2pPr marL="457200" algn="l" rtl="0" fontAlgn="base">
      <a:spcBef>
        <a:spcPct val="0"/>
      </a:spcBef>
      <a:spcAft>
        <a:spcPct val="0"/>
      </a:spcAft>
      <a:defRPr sz="1400" kern="1200">
        <a:solidFill>
          <a:schemeClr val="tx1"/>
        </a:solidFill>
        <a:latin typeface="Arial" charset="0"/>
        <a:ea typeface="+mn-ea"/>
        <a:cs typeface="+mn-cs"/>
      </a:defRPr>
    </a:lvl2pPr>
    <a:lvl3pPr marL="914400" algn="l" rtl="0" fontAlgn="base">
      <a:spcBef>
        <a:spcPct val="0"/>
      </a:spcBef>
      <a:spcAft>
        <a:spcPct val="0"/>
      </a:spcAft>
      <a:defRPr sz="1400" kern="1200">
        <a:solidFill>
          <a:schemeClr val="tx1"/>
        </a:solidFill>
        <a:latin typeface="Arial" charset="0"/>
        <a:ea typeface="+mn-ea"/>
        <a:cs typeface="+mn-cs"/>
      </a:defRPr>
    </a:lvl3pPr>
    <a:lvl4pPr marL="1371600" algn="l" rtl="0" fontAlgn="base">
      <a:spcBef>
        <a:spcPct val="0"/>
      </a:spcBef>
      <a:spcAft>
        <a:spcPct val="0"/>
      </a:spcAft>
      <a:defRPr sz="1400" kern="1200">
        <a:solidFill>
          <a:schemeClr val="tx1"/>
        </a:solidFill>
        <a:latin typeface="Arial" charset="0"/>
        <a:ea typeface="+mn-ea"/>
        <a:cs typeface="+mn-cs"/>
      </a:defRPr>
    </a:lvl4pPr>
    <a:lvl5pPr marL="1828800" algn="l" rtl="0" fontAlgn="base">
      <a:spcBef>
        <a:spcPct val="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894">
          <p15:clr>
            <a:srgbClr val="A4A3A4"/>
          </p15:clr>
        </p15:guide>
        <p15:guide id="2" pos="174">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5141"/>
    <a:srgbClr val="F23838"/>
    <a:srgbClr val="FF4E4E"/>
    <a:srgbClr val="FF9900"/>
    <a:srgbClr val="D6D6D6"/>
    <a:srgbClr val="BC6947"/>
    <a:srgbClr val="9C8C53"/>
    <a:srgbClr val="7CA65A"/>
    <a:srgbClr val="5BC062"/>
    <a:srgbClr val="3ADF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541" autoAdjust="0"/>
    <p:restoredTop sz="67615" autoAdjust="0"/>
  </p:normalViewPr>
  <p:slideViewPr>
    <p:cSldViewPr snapToGrid="0">
      <p:cViewPr varScale="1">
        <p:scale>
          <a:sx n="57" d="100"/>
          <a:sy n="57" d="100"/>
        </p:scale>
        <p:origin x="1704" y="72"/>
      </p:cViewPr>
      <p:guideLst>
        <p:guide orient="horz" pos="894"/>
        <p:guide pos="174"/>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p:scale>
          <a:sx n="90" d="100"/>
          <a:sy n="90" d="100"/>
        </p:scale>
        <p:origin x="1812" y="-2372"/>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2946" name="Rectangle 2"/>
          <p:cNvSpPr>
            <a:spLocks noGrp="1" noChangeArrowheads="1"/>
          </p:cNvSpPr>
          <p:nvPr>
            <p:ph type="hdr" sz="quarter"/>
          </p:nvPr>
        </p:nvSpPr>
        <p:spPr bwMode="auto">
          <a:xfrm>
            <a:off x="1" y="0"/>
            <a:ext cx="3038475" cy="460375"/>
          </a:xfrm>
          <a:prstGeom prst="rect">
            <a:avLst/>
          </a:prstGeom>
          <a:noFill/>
          <a:ln w="12700">
            <a:noFill/>
            <a:miter lim="800000"/>
            <a:headEnd/>
            <a:tailEnd/>
          </a:ln>
          <a:effectLst/>
        </p:spPr>
        <p:txBody>
          <a:bodyPr vert="horz" wrap="square" lIns="92638" tIns="46317" rIns="92638" bIns="46317" numCol="1" anchor="t" anchorCtr="0" compatLnSpc="1">
            <a:prstTxWarp prst="textNoShape">
              <a:avLst/>
            </a:prstTxWarp>
          </a:bodyPr>
          <a:lstStyle>
            <a:lvl1pPr eaLnBrk="0" hangingPunct="0">
              <a:defRPr sz="1200"/>
            </a:lvl1pPr>
          </a:lstStyle>
          <a:p>
            <a:endParaRPr lang="en-US"/>
          </a:p>
        </p:txBody>
      </p:sp>
      <p:sp>
        <p:nvSpPr>
          <p:cNvPr id="82947" name="Rectangle 3"/>
          <p:cNvSpPr>
            <a:spLocks noGrp="1" noChangeArrowheads="1"/>
          </p:cNvSpPr>
          <p:nvPr>
            <p:ph type="dt" sz="quarter" idx="1"/>
          </p:nvPr>
        </p:nvSpPr>
        <p:spPr bwMode="auto">
          <a:xfrm>
            <a:off x="3971926" y="0"/>
            <a:ext cx="3038475" cy="460375"/>
          </a:xfrm>
          <a:prstGeom prst="rect">
            <a:avLst/>
          </a:prstGeom>
          <a:noFill/>
          <a:ln w="12700">
            <a:noFill/>
            <a:miter lim="800000"/>
            <a:headEnd/>
            <a:tailEnd/>
          </a:ln>
          <a:effectLst/>
        </p:spPr>
        <p:txBody>
          <a:bodyPr vert="horz" wrap="square" lIns="92638" tIns="46317" rIns="92638" bIns="46317" numCol="1" anchor="t" anchorCtr="0" compatLnSpc="1">
            <a:prstTxWarp prst="textNoShape">
              <a:avLst/>
            </a:prstTxWarp>
          </a:bodyPr>
          <a:lstStyle>
            <a:lvl1pPr algn="r" eaLnBrk="0" hangingPunct="0">
              <a:defRPr sz="1200"/>
            </a:lvl1pPr>
          </a:lstStyle>
          <a:p>
            <a:endParaRPr lang="en-US"/>
          </a:p>
        </p:txBody>
      </p:sp>
      <p:sp>
        <p:nvSpPr>
          <p:cNvPr id="82948" name="Rectangle 4"/>
          <p:cNvSpPr>
            <a:spLocks noGrp="1" noChangeArrowheads="1"/>
          </p:cNvSpPr>
          <p:nvPr>
            <p:ph type="ftr" sz="quarter" idx="2"/>
          </p:nvPr>
        </p:nvSpPr>
        <p:spPr bwMode="auto">
          <a:xfrm>
            <a:off x="1" y="8823325"/>
            <a:ext cx="3038475" cy="460375"/>
          </a:xfrm>
          <a:prstGeom prst="rect">
            <a:avLst/>
          </a:prstGeom>
          <a:noFill/>
          <a:ln w="12700">
            <a:noFill/>
            <a:miter lim="800000"/>
            <a:headEnd/>
            <a:tailEnd/>
          </a:ln>
          <a:effectLst/>
        </p:spPr>
        <p:txBody>
          <a:bodyPr vert="horz" wrap="square" lIns="92638" tIns="46317" rIns="92638" bIns="46317" numCol="1" anchor="b" anchorCtr="0" compatLnSpc="1">
            <a:prstTxWarp prst="textNoShape">
              <a:avLst/>
            </a:prstTxWarp>
          </a:bodyPr>
          <a:lstStyle>
            <a:lvl1pPr eaLnBrk="0" hangingPunct="0">
              <a:defRPr sz="1200"/>
            </a:lvl1pPr>
          </a:lstStyle>
          <a:p>
            <a:endParaRPr lang="en-US"/>
          </a:p>
        </p:txBody>
      </p:sp>
      <p:sp>
        <p:nvSpPr>
          <p:cNvPr id="82949" name="Rectangle 5"/>
          <p:cNvSpPr>
            <a:spLocks noGrp="1" noChangeArrowheads="1"/>
          </p:cNvSpPr>
          <p:nvPr>
            <p:ph type="sldNum" sz="quarter" idx="3"/>
          </p:nvPr>
        </p:nvSpPr>
        <p:spPr bwMode="auto">
          <a:xfrm>
            <a:off x="3971926" y="8823325"/>
            <a:ext cx="3038475" cy="460375"/>
          </a:xfrm>
          <a:prstGeom prst="rect">
            <a:avLst/>
          </a:prstGeom>
          <a:noFill/>
          <a:ln w="12700">
            <a:noFill/>
            <a:miter lim="800000"/>
            <a:headEnd/>
            <a:tailEnd/>
          </a:ln>
          <a:effectLst/>
        </p:spPr>
        <p:txBody>
          <a:bodyPr vert="horz" wrap="square" lIns="92638" tIns="46317" rIns="92638" bIns="46317" numCol="1" anchor="b" anchorCtr="0" compatLnSpc="1">
            <a:prstTxWarp prst="textNoShape">
              <a:avLst/>
            </a:prstTxWarp>
          </a:bodyPr>
          <a:lstStyle>
            <a:lvl1pPr algn="r" eaLnBrk="0" hangingPunct="0">
              <a:defRPr sz="1200"/>
            </a:lvl1pPr>
          </a:lstStyle>
          <a:p>
            <a:fld id="{EA08F208-309A-4D9A-82AF-E03D6ACF71F0}" type="slidenum">
              <a:rPr lang="en-US"/>
              <a:pPr/>
              <a:t>‹#›</a:t>
            </a:fld>
            <a:endParaRPr lang="en-US"/>
          </a:p>
        </p:txBody>
      </p:sp>
    </p:spTree>
    <p:extLst>
      <p:ext uri="{BB962C8B-B14F-4D97-AF65-F5344CB8AC3E}">
        <p14:creationId xmlns:p14="http://schemas.microsoft.com/office/powerpoint/2010/main" val="96588733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jpeg>
</file>

<file path=ppt/media/image13.jpeg>
</file>

<file path=ppt/media/image14.png>
</file>

<file path=ppt/media/image2.png>
</file>

<file path=ppt/media/image3.pn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938" name="Rectangle 2"/>
          <p:cNvSpPr>
            <a:spLocks noGrp="1" noChangeArrowheads="1"/>
          </p:cNvSpPr>
          <p:nvPr>
            <p:ph type="hdr" sz="quarter"/>
          </p:nvPr>
        </p:nvSpPr>
        <p:spPr bwMode="auto">
          <a:xfrm>
            <a:off x="1" y="0"/>
            <a:ext cx="3038475" cy="465138"/>
          </a:xfrm>
          <a:prstGeom prst="rect">
            <a:avLst/>
          </a:prstGeom>
          <a:noFill/>
          <a:ln w="9525">
            <a:noFill/>
            <a:miter lim="800000"/>
            <a:headEnd/>
            <a:tailEnd/>
          </a:ln>
          <a:effectLst/>
        </p:spPr>
        <p:txBody>
          <a:bodyPr vert="horz" wrap="square" lIns="92638" tIns="46317" rIns="92638" bIns="46317" numCol="1" anchor="t" anchorCtr="0" compatLnSpc="1">
            <a:prstTxWarp prst="textNoShape">
              <a:avLst/>
            </a:prstTxWarp>
          </a:bodyPr>
          <a:lstStyle>
            <a:lvl1pPr eaLnBrk="0" hangingPunct="0">
              <a:defRPr sz="1200"/>
            </a:lvl1pPr>
          </a:lstStyle>
          <a:p>
            <a:endParaRPr lang="en-US"/>
          </a:p>
        </p:txBody>
      </p:sp>
      <p:sp>
        <p:nvSpPr>
          <p:cNvPr id="39939" name="Rectangle 3"/>
          <p:cNvSpPr>
            <a:spLocks noGrp="1" noChangeArrowheads="1"/>
          </p:cNvSpPr>
          <p:nvPr>
            <p:ph type="dt" idx="1"/>
          </p:nvPr>
        </p:nvSpPr>
        <p:spPr bwMode="auto">
          <a:xfrm>
            <a:off x="3971926" y="0"/>
            <a:ext cx="3038475" cy="465138"/>
          </a:xfrm>
          <a:prstGeom prst="rect">
            <a:avLst/>
          </a:prstGeom>
          <a:noFill/>
          <a:ln w="9525">
            <a:noFill/>
            <a:miter lim="800000"/>
            <a:headEnd/>
            <a:tailEnd/>
          </a:ln>
          <a:effectLst/>
        </p:spPr>
        <p:txBody>
          <a:bodyPr vert="horz" wrap="square" lIns="92638" tIns="46317" rIns="92638" bIns="46317" numCol="1" anchor="t" anchorCtr="0" compatLnSpc="1">
            <a:prstTxWarp prst="textNoShape">
              <a:avLst/>
            </a:prstTxWarp>
          </a:bodyPr>
          <a:lstStyle>
            <a:lvl1pPr algn="r" eaLnBrk="0" hangingPunct="0">
              <a:defRPr sz="1200"/>
            </a:lvl1pPr>
          </a:lstStyle>
          <a:p>
            <a:endParaRPr lang="en-US"/>
          </a:p>
        </p:txBody>
      </p:sp>
      <p:sp>
        <p:nvSpPr>
          <p:cNvPr id="24580"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p:spPr>
      </p:sp>
      <p:sp>
        <p:nvSpPr>
          <p:cNvPr id="39941" name="Rectangle 5"/>
          <p:cNvSpPr>
            <a:spLocks noGrp="1" noChangeArrowheads="1"/>
          </p:cNvSpPr>
          <p:nvPr>
            <p:ph type="body" sz="quarter" idx="3"/>
          </p:nvPr>
        </p:nvSpPr>
        <p:spPr bwMode="auto">
          <a:xfrm>
            <a:off x="935038" y="4416426"/>
            <a:ext cx="5140325" cy="4183063"/>
          </a:xfrm>
          <a:prstGeom prst="rect">
            <a:avLst/>
          </a:prstGeom>
          <a:noFill/>
          <a:ln w="9525">
            <a:noFill/>
            <a:miter lim="800000"/>
            <a:headEnd/>
            <a:tailEnd/>
          </a:ln>
          <a:effectLst/>
        </p:spPr>
        <p:txBody>
          <a:bodyPr vert="horz" wrap="square" lIns="92638" tIns="46317" rIns="92638" bIns="4631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39942" name="Rectangle 6"/>
          <p:cNvSpPr>
            <a:spLocks noGrp="1" noChangeArrowheads="1"/>
          </p:cNvSpPr>
          <p:nvPr>
            <p:ph type="ftr" sz="quarter" idx="4"/>
          </p:nvPr>
        </p:nvSpPr>
        <p:spPr bwMode="auto">
          <a:xfrm>
            <a:off x="1" y="8831264"/>
            <a:ext cx="3038475" cy="465137"/>
          </a:xfrm>
          <a:prstGeom prst="rect">
            <a:avLst/>
          </a:prstGeom>
          <a:noFill/>
          <a:ln w="9525">
            <a:noFill/>
            <a:miter lim="800000"/>
            <a:headEnd/>
            <a:tailEnd/>
          </a:ln>
          <a:effectLst/>
        </p:spPr>
        <p:txBody>
          <a:bodyPr vert="horz" wrap="square" lIns="92638" tIns="46317" rIns="92638" bIns="46317" numCol="1" anchor="b" anchorCtr="0" compatLnSpc="1">
            <a:prstTxWarp prst="textNoShape">
              <a:avLst/>
            </a:prstTxWarp>
          </a:bodyPr>
          <a:lstStyle>
            <a:lvl1pPr eaLnBrk="0" hangingPunct="0">
              <a:defRPr sz="1200"/>
            </a:lvl1pPr>
          </a:lstStyle>
          <a:p>
            <a:endParaRPr lang="en-US"/>
          </a:p>
        </p:txBody>
      </p:sp>
      <p:sp>
        <p:nvSpPr>
          <p:cNvPr id="39943" name="Rectangle 7"/>
          <p:cNvSpPr>
            <a:spLocks noGrp="1" noChangeArrowheads="1"/>
          </p:cNvSpPr>
          <p:nvPr>
            <p:ph type="sldNum" sz="quarter" idx="5"/>
          </p:nvPr>
        </p:nvSpPr>
        <p:spPr bwMode="auto">
          <a:xfrm>
            <a:off x="3971926" y="8831264"/>
            <a:ext cx="3038475" cy="465137"/>
          </a:xfrm>
          <a:prstGeom prst="rect">
            <a:avLst/>
          </a:prstGeom>
          <a:noFill/>
          <a:ln w="9525">
            <a:noFill/>
            <a:miter lim="800000"/>
            <a:headEnd/>
            <a:tailEnd/>
          </a:ln>
          <a:effectLst/>
        </p:spPr>
        <p:txBody>
          <a:bodyPr vert="horz" wrap="square" lIns="92638" tIns="46317" rIns="92638" bIns="46317" numCol="1" anchor="b" anchorCtr="0" compatLnSpc="1">
            <a:prstTxWarp prst="textNoShape">
              <a:avLst/>
            </a:prstTxWarp>
          </a:bodyPr>
          <a:lstStyle>
            <a:lvl1pPr algn="r" eaLnBrk="0" hangingPunct="0">
              <a:defRPr sz="1200"/>
            </a:lvl1pPr>
          </a:lstStyle>
          <a:p>
            <a:fld id="{5D00C90A-46E3-4F6E-95A0-391D41793F45}" type="slidenum">
              <a:rPr lang="en-US"/>
              <a:pPr/>
              <a:t>‹#›</a:t>
            </a:fld>
            <a:endParaRPr lang="en-US"/>
          </a:p>
        </p:txBody>
      </p:sp>
    </p:spTree>
    <p:extLst>
      <p:ext uri="{BB962C8B-B14F-4D97-AF65-F5344CB8AC3E}">
        <p14:creationId xmlns:p14="http://schemas.microsoft.com/office/powerpoint/2010/main" val="2814908398"/>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D00C90A-46E3-4F6E-95A0-391D41793F45}" type="slidenum">
              <a:rPr lang="en-US" smtClean="0"/>
              <a:pPr/>
              <a:t>1</a:t>
            </a:fld>
            <a:endParaRPr lang="en-US"/>
          </a:p>
        </p:txBody>
      </p:sp>
    </p:spTree>
    <p:extLst>
      <p:ext uri="{BB962C8B-B14F-4D97-AF65-F5344CB8AC3E}">
        <p14:creationId xmlns:p14="http://schemas.microsoft.com/office/powerpoint/2010/main" val="23719566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Building a thinking adversary will enable ACC units to understand the impacts of their weaknesses.  Current assessments and proposed improvements to survivability &amp; lethality are informed hypotheses.  Proving or disproving those hypotheses will inform prioritization for improvement at the unit, MAJCOM, Service, and Joint level.</a:t>
            </a:r>
          </a:p>
          <a:p>
            <a:endParaRPr lang="en-US" dirty="0"/>
          </a:p>
        </p:txBody>
      </p:sp>
      <p:sp>
        <p:nvSpPr>
          <p:cNvPr id="4" name="Slide Number Placeholder 3"/>
          <p:cNvSpPr>
            <a:spLocks noGrp="1"/>
          </p:cNvSpPr>
          <p:nvPr>
            <p:ph type="sldNum" sz="quarter" idx="10"/>
          </p:nvPr>
        </p:nvSpPr>
        <p:spPr/>
        <p:txBody>
          <a:bodyPr/>
          <a:lstStyle/>
          <a:p>
            <a:fld id="{5D00C90A-46E3-4F6E-95A0-391D41793F45}" type="slidenum">
              <a:rPr lang="en-US" smtClean="0"/>
              <a:pPr/>
              <a:t>10</a:t>
            </a:fld>
            <a:endParaRPr lang="en-US"/>
          </a:p>
        </p:txBody>
      </p:sp>
    </p:spTree>
    <p:extLst>
      <p:ext uri="{BB962C8B-B14F-4D97-AF65-F5344CB8AC3E}">
        <p14:creationId xmlns:p14="http://schemas.microsoft.com/office/powerpoint/2010/main" val="27588976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Upper left: 27</a:t>
            </a:r>
            <a:r>
              <a:rPr lang="en-US" baseline="0" dirty="0" smtClean="0"/>
              <a:t> FS Bread Truck stuck in 9 AW C-130 during offload for CL FARP.  Airmen, especially those at non-lead wing locations, don’t understand what ACE is, or their role in it.  In this picture, the maintainers brought a bread truck to carry their tools, while others complained a C-130 was too small to support ACE.  If Airmen aren’t taught what ACE is, they won’t come up with solutions to their piece of the pie.  In this case, the bolt on units weren’t as agile as they could be because they brought too much stuff; stuff they were used to using at their </a:t>
            </a:r>
            <a:r>
              <a:rPr lang="en-US" baseline="0" dirty="0" smtClean="0"/>
              <a:t>home station</a:t>
            </a:r>
            <a:r>
              <a:rPr lang="en-US" baseline="0" dirty="0" smtClean="0"/>
              <a:t>.</a:t>
            </a:r>
          </a:p>
          <a:p>
            <a:r>
              <a:rPr lang="en-US" baseline="0" dirty="0" smtClean="0"/>
              <a:t>Bottom left: Kitchen sink at FOB </a:t>
            </a:r>
            <a:r>
              <a:rPr lang="en-US" baseline="0" dirty="0" err="1" smtClean="0"/>
              <a:t>Choktaw</a:t>
            </a:r>
            <a:r>
              <a:rPr lang="en-US" baseline="0" dirty="0" smtClean="0"/>
              <a:t>.  The METL for Agile Flag BOS-I functions required all the creature comforts Airmen are used to, including hot meals prepared on site.  It took two weeks to setup the operating locations for a 2.5 day exercise.  These timelines aren’t agile because our kit is too large.  If we are going to maneuver within adversary targeting cycles or be small enough to not be detected, we have to reduce the amount of stuff we bring, even if it means being uncomfortable or taking risk in places we haven’t taken risk before.</a:t>
            </a:r>
          </a:p>
          <a:p>
            <a:r>
              <a:rPr lang="en-US" baseline="0" dirty="0" smtClean="0"/>
              <a:t>Right hand pictures: Fuel trucks at FOB </a:t>
            </a:r>
            <a:r>
              <a:rPr lang="en-US" baseline="0" dirty="0" err="1" smtClean="0"/>
              <a:t>Choktaw</a:t>
            </a:r>
            <a:r>
              <a:rPr lang="en-US" baseline="0" dirty="0" smtClean="0"/>
              <a:t>, Tent city at FOB </a:t>
            </a:r>
            <a:r>
              <a:rPr lang="en-US" baseline="0" dirty="0" err="1" smtClean="0"/>
              <a:t>Choktaw</a:t>
            </a:r>
            <a:r>
              <a:rPr lang="en-US" baseline="0" dirty="0" smtClean="0"/>
              <a:t>, Flight line at MOB Tyndall.  While we dispersed assets between operating locations, we didn’t disperse assets at each operating location.  Asset clustering will still make the adversary F2T2EA cycle easy to execute and keep our losses high in a kinetic conflict.  A small number of missiles with DPICM, HE, or cluster warheads should be able to take out the forces pictured on the right.  </a:t>
            </a:r>
            <a:r>
              <a:rPr lang="en-US" baseline="0" dirty="0" smtClean="0"/>
              <a:t>Regarding asset dispersal: camouflage</a:t>
            </a:r>
            <a:r>
              <a:rPr lang="en-US" baseline="0" dirty="0" smtClean="0"/>
              <a:t>, deception, warhead effective radius, secondary explosions, </a:t>
            </a:r>
            <a:r>
              <a:rPr lang="en-US" baseline="0" dirty="0" smtClean="0"/>
              <a:t>use of </a:t>
            </a:r>
            <a:r>
              <a:rPr lang="en-US" baseline="0" dirty="0" err="1" smtClean="0"/>
              <a:t>treelines</a:t>
            </a:r>
            <a:r>
              <a:rPr lang="en-US" baseline="0" dirty="0" smtClean="0"/>
              <a:t>, operating away from the base, and using current structures to minimize visible footprints </a:t>
            </a:r>
            <a:r>
              <a:rPr lang="en-US" baseline="0" dirty="0" smtClean="0"/>
              <a:t>should inform operations when </a:t>
            </a:r>
            <a:r>
              <a:rPr lang="en-US" baseline="0" dirty="0" smtClean="0"/>
              <a:t>you don’t have/need assets on the </a:t>
            </a:r>
            <a:r>
              <a:rPr lang="en-US" baseline="0" dirty="0" smtClean="0"/>
              <a:t>flight line.</a:t>
            </a:r>
          </a:p>
          <a:p>
            <a:endParaRPr lang="en-US" baseline="0" dirty="0" smtClean="0"/>
          </a:p>
          <a:p>
            <a:r>
              <a:rPr lang="en-US" baseline="0" dirty="0" smtClean="0"/>
              <a:t>*Update: Units are beginning to add dispersal at individual locations into their exercises.</a:t>
            </a:r>
            <a:endParaRPr lang="en-US" dirty="0"/>
          </a:p>
        </p:txBody>
      </p:sp>
      <p:sp>
        <p:nvSpPr>
          <p:cNvPr id="4" name="Slide Number Placeholder 3"/>
          <p:cNvSpPr>
            <a:spLocks noGrp="1"/>
          </p:cNvSpPr>
          <p:nvPr>
            <p:ph type="sldNum" sz="quarter" idx="10"/>
          </p:nvPr>
        </p:nvSpPr>
        <p:spPr/>
        <p:txBody>
          <a:bodyPr/>
          <a:lstStyle/>
          <a:p>
            <a:fld id="{5D00C90A-46E3-4F6E-95A0-391D41793F45}" type="slidenum">
              <a:rPr lang="en-US" smtClean="0"/>
              <a:pPr/>
              <a:t>2</a:t>
            </a:fld>
            <a:endParaRPr lang="en-US"/>
          </a:p>
        </p:txBody>
      </p:sp>
    </p:spTree>
    <p:extLst>
      <p:ext uri="{BB962C8B-B14F-4D97-AF65-F5344CB8AC3E}">
        <p14:creationId xmlns:p14="http://schemas.microsoft.com/office/powerpoint/2010/main" val="2792645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adversary</a:t>
            </a:r>
            <a:r>
              <a:rPr lang="en-US" baseline="0" dirty="0" smtClean="0"/>
              <a:t> doubts the USAF ability to maneuver inside of its targeting cycle, and expects the majority of USAF operations to be tied to major bases (MOB/FOB/HUB/SPOKE) which is easy to strike with catastrophic effects.  Dispersal is not maneuver; and to be successful, a USAF unit has to be able to maneuver inside of threat timelines.  At the UNCLASS level, we expect the adversary to primarily target aircraft, equipment, and personnel.  Attacks on the airfield itself should be expected, but it is easier to repair a direct hit on a runway than a direct hit on an aircraft.  Support facilities on bases such as POL farms are more problematic.  However, being able to proactively and reactively maneuver between operating locations, and even off of airfields will degrade adversary objectives and enable the USAF to generate combat power over a longer period of time, even if at a reduced mass than we are used to in AFCENT operations.</a:t>
            </a:r>
            <a:endParaRPr lang="en-US" dirty="0"/>
          </a:p>
        </p:txBody>
      </p:sp>
      <p:sp>
        <p:nvSpPr>
          <p:cNvPr id="4" name="Slide Number Placeholder 3"/>
          <p:cNvSpPr>
            <a:spLocks noGrp="1"/>
          </p:cNvSpPr>
          <p:nvPr>
            <p:ph type="sldNum" sz="quarter" idx="10"/>
          </p:nvPr>
        </p:nvSpPr>
        <p:spPr/>
        <p:txBody>
          <a:bodyPr/>
          <a:lstStyle/>
          <a:p>
            <a:fld id="{5D00C90A-46E3-4F6E-95A0-391D41793F45}" type="slidenum">
              <a:rPr lang="en-US" smtClean="0"/>
              <a:pPr/>
              <a:t>3</a:t>
            </a:fld>
            <a:endParaRPr lang="en-US"/>
          </a:p>
        </p:txBody>
      </p:sp>
    </p:spTree>
    <p:extLst>
      <p:ext uri="{BB962C8B-B14F-4D97-AF65-F5344CB8AC3E}">
        <p14:creationId xmlns:p14="http://schemas.microsoft.com/office/powerpoint/2010/main" val="265207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MET development for ACE isn’t focused</a:t>
            </a:r>
            <a:r>
              <a:rPr lang="en-US" baseline="0" dirty="0" smtClean="0"/>
              <a:t> on the threat, which is what drove the development of ACE.  OT&amp;E to execute ACE is based on competing priorities of those at the table, not exercise/war game results.  This doesn’t mean individual contributions are compromised, only that we aren’t preparing units to execute and aren’t training commanders to make risk-informed decisions; both of which are required to realize ACE at an accelerated pace.  The challenges listed on this slide would be more transparent (or disproven) if an aggressor were to able to challenge units in ACE exercises.</a:t>
            </a:r>
            <a:endParaRPr lang="en-US" dirty="0"/>
          </a:p>
        </p:txBody>
      </p:sp>
      <p:sp>
        <p:nvSpPr>
          <p:cNvPr id="4" name="Slide Number Placeholder 3"/>
          <p:cNvSpPr>
            <a:spLocks noGrp="1"/>
          </p:cNvSpPr>
          <p:nvPr>
            <p:ph type="sldNum" sz="quarter" idx="10"/>
          </p:nvPr>
        </p:nvSpPr>
        <p:spPr/>
        <p:txBody>
          <a:bodyPr/>
          <a:lstStyle/>
          <a:p>
            <a:fld id="{5D00C90A-46E3-4F6E-95A0-391D41793F45}" type="slidenum">
              <a:rPr lang="en-US" smtClean="0"/>
              <a:pPr/>
              <a:t>4</a:t>
            </a:fld>
            <a:endParaRPr lang="en-US"/>
          </a:p>
        </p:txBody>
      </p:sp>
    </p:spTree>
    <p:extLst>
      <p:ext uri="{BB962C8B-B14F-4D97-AF65-F5344CB8AC3E}">
        <p14:creationId xmlns:p14="http://schemas.microsoft.com/office/powerpoint/2010/main" val="548545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failures</a:t>
            </a:r>
            <a:r>
              <a:rPr lang="en-US" baseline="0" dirty="0" smtClean="0"/>
              <a:t> identified by Aggressors in early Red Flag exercises were not a failure of any individual or organization.  Instead the failures identified areas for the USAF to improve the way it </a:t>
            </a:r>
            <a:r>
              <a:rPr lang="en-US" baseline="0" dirty="0" err="1" smtClean="0"/>
              <a:t>OT&amp;E’d</a:t>
            </a:r>
            <a:r>
              <a:rPr lang="en-US" baseline="0" dirty="0" smtClean="0"/>
              <a:t>.  The B-52 &amp; C-141 vignette occurred on their first participation in Red Flag.  In a single event, their communities learned (or relearned) lessons which we now take for granted; but at the time those lessons had to be learned the hard way.  Today, we need to learn lessons the hard way to focus on the right things in ACE.  Agile Flag events should be places for units to train, fail, succeed, and be better prepared for combat.  Executing an Agile Flag without Aggressors, inhibits the amount of learning at an exercise.  We wouldn’t execute a Red Flag against white card injects weighed against bills which would make the event to difficult for Blue to succeed in.  We shouldn’t execute an Agile Flag with that mentality either.</a:t>
            </a:r>
            <a:endParaRPr lang="en-US" dirty="0"/>
          </a:p>
        </p:txBody>
      </p:sp>
      <p:sp>
        <p:nvSpPr>
          <p:cNvPr id="4" name="Slide Number Placeholder 3"/>
          <p:cNvSpPr>
            <a:spLocks noGrp="1"/>
          </p:cNvSpPr>
          <p:nvPr>
            <p:ph type="sldNum" sz="quarter" idx="10"/>
          </p:nvPr>
        </p:nvSpPr>
        <p:spPr/>
        <p:txBody>
          <a:bodyPr/>
          <a:lstStyle/>
          <a:p>
            <a:fld id="{5D00C90A-46E3-4F6E-95A0-391D41793F45}" type="slidenum">
              <a:rPr lang="en-US" smtClean="0"/>
              <a:pPr/>
              <a:t>5</a:t>
            </a:fld>
            <a:endParaRPr lang="en-US"/>
          </a:p>
        </p:txBody>
      </p:sp>
    </p:spTree>
    <p:extLst>
      <p:ext uri="{BB962C8B-B14F-4D97-AF65-F5344CB8AC3E}">
        <p14:creationId xmlns:p14="http://schemas.microsoft.com/office/powerpoint/2010/main" val="1734147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Aggressors of today are not the Aggressors</a:t>
            </a:r>
            <a:r>
              <a:rPr lang="en-US" baseline="0" dirty="0" smtClean="0"/>
              <a:t> of yester-year.  We can build a “V1” Aggressor which improves upon white card injects with little or no additional monetary cost to ACC (what is the cost of heavy losses in conflict due to inadequate ACE training).   The priority for a V1 adversary is an ISR-Targeting complex to execute long range fires.  At the UNCLASS level, cyber and space / long range ISR is the highest priority and easiest to replicate.  An informed adversary will also execute those long range strikes based on the intel community assessment of Red shot doctrine/kill chain/authority/etc. Blue forces should execute their mission to frustrate and strike OPFOR, just as in the western ranges of the NTTR.</a:t>
            </a:r>
          </a:p>
          <a:p>
            <a:endParaRPr lang="en-US" baseline="0" dirty="0" smtClean="0"/>
          </a:p>
          <a:p>
            <a:r>
              <a:rPr lang="en-US" baseline="0" dirty="0" smtClean="0"/>
              <a:t>The easiest COA for Aggressor creation would be to execute a Wing vs. Wing exercise; MDS similarity is not necessary as many wings are composed differently, presenting asymmetric options for success.  Competition would drive innovation rapidly!  </a:t>
            </a:r>
          </a:p>
          <a:p>
            <a:endParaRPr lang="en-US" baseline="0" dirty="0" smtClean="0"/>
          </a:p>
          <a:p>
            <a:r>
              <a:rPr lang="en-US" baseline="0" dirty="0" smtClean="0"/>
              <a:t>From the ABL’s perspective, crowd sourcing units from the Guard, current Aggressor units, and the intel community would more accurately replicate Red forces, but require additional collaboration and integration to build the OPFOR.  </a:t>
            </a:r>
          </a:p>
          <a:p>
            <a:endParaRPr lang="en-US" baseline="0" dirty="0" smtClean="0"/>
          </a:p>
          <a:p>
            <a:r>
              <a:rPr lang="en-US" baseline="0" dirty="0" smtClean="0"/>
              <a:t>Contract support is possible; however, the ABL hasn’t seen any contractors which have Commercial-Off-The-Shelf Aggressor capability to replicate the current multi-domain adversary threat.</a:t>
            </a:r>
            <a:endParaRPr lang="en-US" dirty="0"/>
          </a:p>
        </p:txBody>
      </p:sp>
      <p:sp>
        <p:nvSpPr>
          <p:cNvPr id="4" name="Slide Number Placeholder 3"/>
          <p:cNvSpPr>
            <a:spLocks noGrp="1"/>
          </p:cNvSpPr>
          <p:nvPr>
            <p:ph type="sldNum" sz="quarter" idx="10"/>
          </p:nvPr>
        </p:nvSpPr>
        <p:spPr/>
        <p:txBody>
          <a:bodyPr/>
          <a:lstStyle/>
          <a:p>
            <a:fld id="{5D00C90A-46E3-4F6E-95A0-391D41793F45}" type="slidenum">
              <a:rPr lang="en-US" smtClean="0"/>
              <a:pPr/>
              <a:t>6</a:t>
            </a:fld>
            <a:endParaRPr lang="en-US"/>
          </a:p>
        </p:txBody>
      </p:sp>
    </p:spTree>
    <p:extLst>
      <p:ext uri="{BB962C8B-B14F-4D97-AF65-F5344CB8AC3E}">
        <p14:creationId xmlns:p14="http://schemas.microsoft.com/office/powerpoint/2010/main" val="3315694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a:t>
            </a:r>
            <a:r>
              <a:rPr lang="en-US" baseline="0" dirty="0" smtClean="0"/>
              <a:t> isn’t a specific Aggressor unit to replicate PLA or Russian missile forces like the way the 64 AGRS replicates Red fighter execution.  Finding an intel unit with the right Red ISR knowledge, or desire to learn in a short period of time should not be difficult.  That unit could consist of a DOD Red Team, an Aggressor Squadron, or an Intel flight with motivated individuals.  A 4-ship of missile surrogates would provide enough Red Air coverage to execute strikes directed by the Intel function.  Missile surrogates could simply fly over airfields with specific targets at specific impact times, or execute strafing/dive bomb runs for a visual picture.  Red Air wouldn’t necessarily pick targets of opportunity unless simulating manned aircraft like a J-11.  Traditional Red Air escort of missiles are desired, but not required for a Version 1 Adversary.  Sensor access of space and long range assets is slightly more difficult to resource over CONUS.  Should bureaucratic processes inhibit access to sensors on short notice (Red wants to image a new airfield or larger area than just an airfield), utilizing current commercial space contracts will be easier to execute with lower levels of authority on reduced time lines.  Cyber exploitation could present policy issues; however, the adversary is likely executing similar operations today without those policy hurdle, so any issues should be addressed a the highest levels to accelerate understanding of our unit weaknesses.</a:t>
            </a:r>
          </a:p>
          <a:p>
            <a:endParaRPr lang="en-US" baseline="0" dirty="0" smtClean="0"/>
          </a:p>
          <a:p>
            <a:r>
              <a:rPr lang="en-US" baseline="0" dirty="0" smtClean="0"/>
              <a:t>Once units are committed, development of a valid scenario, applicable tactics, training rules, and a Red plan is necessary.  The timeline depicted still allows for 30 days of slip should policy issues such as intel personnel looking at CONUS imagery prove troublesome.  Destruction of any non-military imagery capture post-exercise, combined with specific play areas (more than Blue will utilize) should provide for adequate risk mitigation on a trial basis for Agile Flag 22-2.</a:t>
            </a:r>
            <a:endParaRPr lang="en-US" dirty="0"/>
          </a:p>
        </p:txBody>
      </p:sp>
      <p:sp>
        <p:nvSpPr>
          <p:cNvPr id="4" name="Slide Number Placeholder 3"/>
          <p:cNvSpPr>
            <a:spLocks noGrp="1"/>
          </p:cNvSpPr>
          <p:nvPr>
            <p:ph type="sldNum" sz="quarter" idx="10"/>
          </p:nvPr>
        </p:nvSpPr>
        <p:spPr/>
        <p:txBody>
          <a:bodyPr/>
          <a:lstStyle/>
          <a:p>
            <a:fld id="{5D00C90A-46E3-4F6E-95A0-391D41793F45}" type="slidenum">
              <a:rPr lang="en-US" smtClean="0"/>
              <a:pPr/>
              <a:t>7</a:t>
            </a:fld>
            <a:endParaRPr lang="en-US"/>
          </a:p>
        </p:txBody>
      </p:sp>
    </p:spTree>
    <p:extLst>
      <p:ext uri="{BB962C8B-B14F-4D97-AF65-F5344CB8AC3E}">
        <p14:creationId xmlns:p14="http://schemas.microsoft.com/office/powerpoint/2010/main" val="3752212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Blue forces in general are not educated on the multi-domain threat they face (not just PL-12 vs AIM-120), which results in lagging ACE development.  Education is required with enough time for exercise preparation, as opposed to academic briefs the day prior to exercise kick-off.  This need is based off of observing multiple exercises, chat bot social data, and is touched on in Agile Flag 21-2 pictures.  The Agile Battle Lab has seen an increasing demand signal for education on the operating environment and how to counter Adversary capabilities.  Even in lead wings, comprehensive threat briefs and education are sparse; and sparser among traditional support functions which are critical to ACE execution. </a:t>
            </a:r>
          </a:p>
          <a:p>
            <a:endParaRPr lang="en-US" dirty="0"/>
          </a:p>
        </p:txBody>
      </p:sp>
      <p:sp>
        <p:nvSpPr>
          <p:cNvPr id="4" name="Slide Number Placeholder 3"/>
          <p:cNvSpPr>
            <a:spLocks noGrp="1"/>
          </p:cNvSpPr>
          <p:nvPr>
            <p:ph type="sldNum" sz="quarter" idx="10"/>
          </p:nvPr>
        </p:nvSpPr>
        <p:spPr/>
        <p:txBody>
          <a:bodyPr/>
          <a:lstStyle/>
          <a:p>
            <a:fld id="{5D00C90A-46E3-4F6E-95A0-391D41793F45}" type="slidenum">
              <a:rPr lang="en-US" smtClean="0"/>
              <a:pPr/>
              <a:t>8</a:t>
            </a:fld>
            <a:endParaRPr lang="en-US"/>
          </a:p>
        </p:txBody>
      </p:sp>
    </p:spTree>
    <p:extLst>
      <p:ext uri="{BB962C8B-B14F-4D97-AF65-F5344CB8AC3E}">
        <p14:creationId xmlns:p14="http://schemas.microsoft.com/office/powerpoint/2010/main" val="738723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a war in which the adversary may set the ops tempo, limiting exercises to contracted Blue </a:t>
            </a:r>
            <a:r>
              <a:rPr lang="en-US" baseline="0" dirty="0" err="1" smtClean="0"/>
              <a:t>vul</a:t>
            </a:r>
            <a:r>
              <a:rPr lang="en-US" baseline="0" dirty="0" smtClean="0"/>
              <a:t> periods establishes unrealistic expectations.  An exercise which builds up, but is filled with surges and lulls enables ample repetitions, Blue &amp; Red target looks, in-exercise learning/guidance, and command decisions based on a dynamic opponent.  The intent isn’t to tire the unit, but to build an executable plan of action informed on current resourcing, evolving tactics, and combat impacts.  Flying only AM &amp; PM </a:t>
            </a:r>
            <a:r>
              <a:rPr lang="en-US" baseline="0" dirty="0" err="1" smtClean="0"/>
              <a:t>vuls</a:t>
            </a:r>
            <a:r>
              <a:rPr lang="en-US" baseline="0" dirty="0" smtClean="0"/>
              <a:t> ensures efficiency of operations, but ACE and peer-adversaries are inherently inefficient inputs.  Chalks of personnel and equipment could potentially flow in to the exercise to simulate minimum &amp; follow on forces in an actual execution of an OPLAN.</a:t>
            </a:r>
            <a:endParaRPr lang="en-US" dirty="0"/>
          </a:p>
        </p:txBody>
      </p:sp>
      <p:sp>
        <p:nvSpPr>
          <p:cNvPr id="4" name="Slide Number Placeholder 3"/>
          <p:cNvSpPr>
            <a:spLocks noGrp="1"/>
          </p:cNvSpPr>
          <p:nvPr>
            <p:ph type="sldNum" sz="quarter" idx="10"/>
          </p:nvPr>
        </p:nvSpPr>
        <p:spPr/>
        <p:txBody>
          <a:bodyPr/>
          <a:lstStyle/>
          <a:p>
            <a:fld id="{5D00C90A-46E3-4F6E-95A0-391D41793F45}" type="slidenum">
              <a:rPr lang="en-US" smtClean="0"/>
              <a:pPr/>
              <a:t>9</a:t>
            </a:fld>
            <a:endParaRPr lang="en-US"/>
          </a:p>
        </p:txBody>
      </p:sp>
    </p:spTree>
    <p:extLst>
      <p:ext uri="{BB962C8B-B14F-4D97-AF65-F5344CB8AC3E}">
        <p14:creationId xmlns:p14="http://schemas.microsoft.com/office/powerpoint/2010/main" val="940937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3" name="Line 2"/>
          <p:cNvSpPr>
            <a:spLocks noChangeShapeType="1"/>
          </p:cNvSpPr>
          <p:nvPr/>
        </p:nvSpPr>
        <p:spPr bwMode="auto">
          <a:xfrm>
            <a:off x="381000" y="6451600"/>
            <a:ext cx="8382000" cy="0"/>
          </a:xfrm>
          <a:prstGeom prst="line">
            <a:avLst/>
          </a:prstGeom>
          <a:noFill/>
          <a:ln w="57150">
            <a:solidFill>
              <a:srgbClr val="0C2D83"/>
            </a:solidFill>
            <a:round/>
            <a:headEnd/>
            <a:tailEnd/>
          </a:ln>
          <a:effectLst/>
        </p:spPr>
        <p:txBody>
          <a:bodyPr wrap="none" anchor="ctr"/>
          <a:lstStyle/>
          <a:p>
            <a:pPr algn="ctr" eaLnBrk="0" hangingPunct="0">
              <a:defRPr/>
            </a:pPr>
            <a:endParaRPr lang="en-US" dirty="0">
              <a:solidFill>
                <a:srgbClr val="000000"/>
              </a:solidFill>
            </a:endParaRPr>
          </a:p>
        </p:txBody>
      </p:sp>
      <p:sp>
        <p:nvSpPr>
          <p:cNvPr id="4" name="Text Box 3"/>
          <p:cNvSpPr txBox="1">
            <a:spLocks noChangeArrowheads="1"/>
          </p:cNvSpPr>
          <p:nvPr/>
        </p:nvSpPr>
        <p:spPr bwMode="auto">
          <a:xfrm>
            <a:off x="1243012" y="6432550"/>
            <a:ext cx="6553200" cy="396875"/>
          </a:xfrm>
          <a:prstGeom prst="rect">
            <a:avLst/>
          </a:prstGeom>
          <a:noFill/>
          <a:ln w="9525">
            <a:noFill/>
            <a:miter lim="800000"/>
            <a:headEnd/>
            <a:tailEnd/>
          </a:ln>
          <a:effectLst/>
        </p:spPr>
        <p:txBody>
          <a:bodyPr>
            <a:spAutoFit/>
          </a:bodyPr>
          <a:lstStyle/>
          <a:p>
            <a:pPr algn="ctr" eaLnBrk="0" hangingPunct="0">
              <a:spcBef>
                <a:spcPct val="50000"/>
              </a:spcBef>
              <a:defRPr/>
            </a:pPr>
            <a:r>
              <a:rPr lang="en-US" sz="2000" b="1" i="1" dirty="0">
                <a:solidFill>
                  <a:srgbClr val="000000"/>
                </a:solidFill>
                <a:latin typeface="Century Schoolbook" pitchFamily="18" charset="0"/>
              </a:rPr>
              <a:t>I n t e g r i t y  -  S e r v i c e  -  E x c e l l e n c e</a:t>
            </a:r>
          </a:p>
        </p:txBody>
      </p:sp>
      <p:sp>
        <p:nvSpPr>
          <p:cNvPr id="5" name="Line 5"/>
          <p:cNvSpPr>
            <a:spLocks noChangeShapeType="1"/>
          </p:cNvSpPr>
          <p:nvPr/>
        </p:nvSpPr>
        <p:spPr bwMode="auto">
          <a:xfrm>
            <a:off x="381000" y="1231900"/>
            <a:ext cx="8382000" cy="0"/>
          </a:xfrm>
          <a:prstGeom prst="line">
            <a:avLst/>
          </a:prstGeom>
          <a:noFill/>
          <a:ln w="57150">
            <a:solidFill>
              <a:srgbClr val="0C2D83"/>
            </a:solidFill>
            <a:round/>
            <a:headEnd/>
            <a:tailEnd/>
          </a:ln>
          <a:effectLst/>
        </p:spPr>
        <p:txBody>
          <a:bodyPr wrap="none" anchor="ctr"/>
          <a:lstStyle/>
          <a:p>
            <a:pPr algn="ctr" eaLnBrk="0" hangingPunct="0">
              <a:defRPr/>
            </a:pPr>
            <a:endParaRPr lang="en-US" dirty="0">
              <a:solidFill>
                <a:srgbClr val="000000"/>
              </a:solidFill>
            </a:endParaRPr>
          </a:p>
        </p:txBody>
      </p:sp>
      <p:sp>
        <p:nvSpPr>
          <p:cNvPr id="50191" name="Rectangle 15"/>
          <p:cNvSpPr>
            <a:spLocks noGrp="1" noChangeArrowheads="1"/>
          </p:cNvSpPr>
          <p:nvPr>
            <p:ph type="ctrTitle"/>
          </p:nvPr>
        </p:nvSpPr>
        <p:spPr>
          <a:xfrm>
            <a:off x="276225" y="1962150"/>
            <a:ext cx="8486775" cy="1600200"/>
          </a:xfrm>
        </p:spPr>
        <p:txBody>
          <a:bodyPr/>
          <a:lstStyle>
            <a:lvl1pPr>
              <a:defRPr sz="4400" i="0"/>
            </a:lvl1pPr>
          </a:lstStyle>
          <a:p>
            <a:r>
              <a:rPr lang="en-US" smtClean="0"/>
              <a:t>Click to edit Master title style</a:t>
            </a:r>
            <a:endParaRPr lang="en-US"/>
          </a:p>
        </p:txBody>
      </p:sp>
      <p:sp>
        <p:nvSpPr>
          <p:cNvPr id="8" name="Rectangle 6"/>
          <p:cNvSpPr>
            <a:spLocks noGrp="1" noChangeArrowheads="1"/>
          </p:cNvSpPr>
          <p:nvPr>
            <p:ph type="dt" sz="half" idx="10"/>
          </p:nvPr>
        </p:nvSpPr>
        <p:spPr/>
        <p:txBody>
          <a:bodyPr/>
          <a:lstStyle>
            <a:lvl1pPr>
              <a:defRPr/>
            </a:lvl1pPr>
          </a:lstStyle>
          <a:p>
            <a:pPr>
              <a:defRPr/>
            </a:pPr>
            <a:r>
              <a:rPr lang="en-US" smtClean="0"/>
              <a:t>As of: </a:t>
            </a:r>
            <a:endParaRPr lang="en-US"/>
          </a:p>
        </p:txBody>
      </p:sp>
      <p:sp>
        <p:nvSpPr>
          <p:cNvPr id="9" name="Rectangle 7"/>
          <p:cNvSpPr>
            <a:spLocks noGrp="1" noChangeArrowheads="1"/>
          </p:cNvSpPr>
          <p:nvPr>
            <p:ph type="sldNum" sz="quarter" idx="11"/>
          </p:nvPr>
        </p:nvSpPr>
        <p:spPr/>
        <p:txBody>
          <a:bodyPr/>
          <a:lstStyle>
            <a:lvl1pPr>
              <a:defRPr/>
            </a:lvl1pPr>
          </a:lstStyle>
          <a:p>
            <a:pPr>
              <a:defRPr/>
            </a:pPr>
            <a:fld id="{0C8B3FFA-99AC-4324-BD10-92BBEB903BFC}" type="slidenum">
              <a:rPr lang="en-US" smtClean="0">
                <a:solidFill>
                  <a:srgbClr val="FFFFFF">
                    <a:lumMod val="50000"/>
                  </a:srgbClr>
                </a:solidFill>
              </a:rPr>
              <a:pPr>
                <a:defRPr/>
              </a:pPr>
              <a:t>‹#›</a:t>
            </a:fld>
            <a:endParaRPr lang="en-US" dirty="0">
              <a:solidFill>
                <a:srgbClr val="808080"/>
              </a:solidFill>
            </a:endParaRPr>
          </a:p>
        </p:txBody>
      </p:sp>
    </p:spTree>
    <p:extLst>
      <p:ext uri="{BB962C8B-B14F-4D97-AF65-F5344CB8AC3E}">
        <p14:creationId xmlns:p14="http://schemas.microsoft.com/office/powerpoint/2010/main" val="321764950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r>
              <a:rPr lang="en-US" smtClean="0"/>
              <a:t>As of: </a:t>
            </a:r>
            <a:endParaRPr lang="en-US"/>
          </a:p>
        </p:txBody>
      </p:sp>
      <p:sp>
        <p:nvSpPr>
          <p:cNvPr id="5" name="Slide Number Placeholder 4"/>
          <p:cNvSpPr>
            <a:spLocks noGrp="1"/>
          </p:cNvSpPr>
          <p:nvPr>
            <p:ph type="sldNum" sz="quarter" idx="11"/>
          </p:nvPr>
        </p:nvSpPr>
        <p:spPr/>
        <p:txBody>
          <a:bodyPr/>
          <a:lstStyle>
            <a:lvl1pPr>
              <a:defRPr/>
            </a:lvl1pPr>
          </a:lstStyle>
          <a:p>
            <a:pPr>
              <a:defRPr/>
            </a:pPr>
            <a:fld id="{E8C4CF4F-2ECB-4C54-9552-FB58A436033C}" type="slidenum">
              <a:rPr lang="en-US">
                <a:solidFill>
                  <a:srgbClr val="FFFFFF">
                    <a:lumMod val="50000"/>
                  </a:srgbClr>
                </a:solidFill>
              </a:rPr>
              <a:pPr>
                <a:defRPr/>
              </a:pPr>
              <a:t>‹#›</a:t>
            </a:fld>
            <a:endParaRPr lang="en-US" dirty="0">
              <a:solidFill>
                <a:srgbClr val="808080"/>
              </a:solidFill>
            </a:endParaRPr>
          </a:p>
        </p:txBody>
      </p:sp>
    </p:spTree>
    <p:extLst>
      <p:ext uri="{BB962C8B-B14F-4D97-AF65-F5344CB8AC3E}">
        <p14:creationId xmlns:p14="http://schemas.microsoft.com/office/powerpoint/2010/main" val="2394109972"/>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eaLnBrk="0" hangingPunct="0">
              <a:defRPr/>
            </a:pPr>
            <a:r>
              <a:rPr lang="en-US" smtClean="0"/>
              <a:t>As of: </a:t>
            </a:r>
            <a:endParaRPr lang="en-US"/>
          </a:p>
        </p:txBody>
      </p:sp>
      <p:sp>
        <p:nvSpPr>
          <p:cNvPr id="4" name="Slide Number Placeholder 3"/>
          <p:cNvSpPr>
            <a:spLocks noGrp="1"/>
          </p:cNvSpPr>
          <p:nvPr>
            <p:ph type="sldNum" sz="quarter" idx="11"/>
          </p:nvPr>
        </p:nvSpPr>
        <p:spPr/>
        <p:txBody>
          <a:bodyPr/>
          <a:lstStyle/>
          <a:p>
            <a:pPr eaLnBrk="0" hangingPunct="0">
              <a:defRPr/>
            </a:pPr>
            <a:fld id="{B5E6CACA-09AB-49BC-8429-8308382B75D4}" type="slidenum">
              <a:rPr lang="en-US" smtClean="0">
                <a:solidFill>
                  <a:srgbClr val="FFFFFF">
                    <a:lumMod val="50000"/>
                  </a:srgbClr>
                </a:solidFill>
              </a:rPr>
              <a:pPr eaLnBrk="0" hangingPunct="0">
                <a:defRPr/>
              </a:pPr>
              <a:t>‹#›</a:t>
            </a:fld>
            <a:endParaRPr lang="en-US" dirty="0">
              <a:solidFill>
                <a:srgbClr val="FFFFFF">
                  <a:lumMod val="50000"/>
                </a:srgbClr>
              </a:solidFill>
            </a:endParaRPr>
          </a:p>
        </p:txBody>
      </p:sp>
    </p:spTree>
    <p:extLst>
      <p:ext uri="{BB962C8B-B14F-4D97-AF65-F5344CB8AC3E}">
        <p14:creationId xmlns:p14="http://schemas.microsoft.com/office/powerpoint/2010/main" val="2505997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r>
              <a:rPr lang="en-US" smtClean="0"/>
              <a:t>As of: </a:t>
            </a:r>
            <a:endParaRPr lang="en-US"/>
          </a:p>
        </p:txBody>
      </p:sp>
      <p:sp>
        <p:nvSpPr>
          <p:cNvPr id="5" name="Slide Number Placeholder 4"/>
          <p:cNvSpPr>
            <a:spLocks noGrp="1"/>
          </p:cNvSpPr>
          <p:nvPr>
            <p:ph type="sldNum" sz="quarter" idx="11"/>
          </p:nvPr>
        </p:nvSpPr>
        <p:spPr/>
        <p:txBody>
          <a:bodyPr/>
          <a:lstStyle>
            <a:lvl1pPr>
              <a:defRPr/>
            </a:lvl1pPr>
          </a:lstStyle>
          <a:p>
            <a:pPr>
              <a:defRPr/>
            </a:pPr>
            <a:fld id="{C1CEF84F-E84D-4D5C-90AD-DD20F5FFBEC7}" type="slidenum">
              <a:rPr lang="en-US">
                <a:solidFill>
                  <a:srgbClr val="FFFFFF">
                    <a:lumMod val="50000"/>
                  </a:srgbClr>
                </a:solidFill>
              </a:rPr>
              <a:pPr>
                <a:defRPr/>
              </a:pPr>
              <a:t>‹#›</a:t>
            </a:fld>
            <a:endParaRPr lang="en-US" dirty="0">
              <a:solidFill>
                <a:srgbClr val="808080"/>
              </a:solidFill>
            </a:endParaRPr>
          </a:p>
        </p:txBody>
      </p:sp>
    </p:spTree>
    <p:extLst>
      <p:ext uri="{BB962C8B-B14F-4D97-AF65-F5344CB8AC3E}">
        <p14:creationId xmlns:p14="http://schemas.microsoft.com/office/powerpoint/2010/main" val="2691434413"/>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76225" y="1504950"/>
            <a:ext cx="4122738" cy="47434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551363" y="1504950"/>
            <a:ext cx="4122737" cy="47434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lvl1pPr>
              <a:defRPr/>
            </a:lvl1pPr>
          </a:lstStyle>
          <a:p>
            <a:pPr>
              <a:defRPr/>
            </a:pPr>
            <a:r>
              <a:rPr lang="en-US" smtClean="0"/>
              <a:t>As of: </a:t>
            </a:r>
            <a:endParaRPr lang="en-US"/>
          </a:p>
        </p:txBody>
      </p:sp>
      <p:sp>
        <p:nvSpPr>
          <p:cNvPr id="6" name="Slide Number Placeholder 5"/>
          <p:cNvSpPr>
            <a:spLocks noGrp="1"/>
          </p:cNvSpPr>
          <p:nvPr>
            <p:ph type="sldNum" sz="quarter" idx="11"/>
          </p:nvPr>
        </p:nvSpPr>
        <p:spPr/>
        <p:txBody>
          <a:bodyPr/>
          <a:lstStyle>
            <a:lvl1pPr>
              <a:defRPr/>
            </a:lvl1pPr>
          </a:lstStyle>
          <a:p>
            <a:pPr>
              <a:defRPr/>
            </a:pPr>
            <a:fld id="{EEA2B2E2-0FEA-4F72-89A8-11A3A8E946C8}" type="slidenum">
              <a:rPr lang="en-US">
                <a:solidFill>
                  <a:srgbClr val="FFFFFF">
                    <a:lumMod val="50000"/>
                  </a:srgbClr>
                </a:solidFill>
              </a:rPr>
              <a:pPr>
                <a:defRPr/>
              </a:pPr>
              <a:t>‹#›</a:t>
            </a:fld>
            <a:endParaRPr lang="en-US" dirty="0">
              <a:solidFill>
                <a:srgbClr val="808080"/>
              </a:solidFill>
            </a:endParaRPr>
          </a:p>
        </p:txBody>
      </p:sp>
    </p:spTree>
    <p:extLst>
      <p:ext uri="{BB962C8B-B14F-4D97-AF65-F5344CB8AC3E}">
        <p14:creationId xmlns:p14="http://schemas.microsoft.com/office/powerpoint/2010/main" val="17120156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lvl1pPr>
              <a:defRPr/>
            </a:lvl1pPr>
          </a:lstStyle>
          <a:p>
            <a:pPr>
              <a:defRPr/>
            </a:pPr>
            <a:r>
              <a:rPr lang="en-US" smtClean="0"/>
              <a:t>As of: </a:t>
            </a:r>
            <a:endParaRPr lang="en-US"/>
          </a:p>
        </p:txBody>
      </p:sp>
      <p:sp>
        <p:nvSpPr>
          <p:cNvPr id="8" name="Slide Number Placeholder 7"/>
          <p:cNvSpPr>
            <a:spLocks noGrp="1"/>
          </p:cNvSpPr>
          <p:nvPr>
            <p:ph type="sldNum" sz="quarter" idx="11"/>
          </p:nvPr>
        </p:nvSpPr>
        <p:spPr/>
        <p:txBody>
          <a:bodyPr/>
          <a:lstStyle>
            <a:lvl1pPr>
              <a:defRPr/>
            </a:lvl1pPr>
          </a:lstStyle>
          <a:p>
            <a:pPr>
              <a:defRPr/>
            </a:pPr>
            <a:fld id="{A6783460-22CE-41FC-80F8-C340C03D4962}" type="slidenum">
              <a:rPr lang="en-US">
                <a:solidFill>
                  <a:srgbClr val="FFFFFF">
                    <a:lumMod val="50000"/>
                  </a:srgbClr>
                </a:solidFill>
              </a:rPr>
              <a:pPr>
                <a:defRPr/>
              </a:pPr>
              <a:t>‹#›</a:t>
            </a:fld>
            <a:endParaRPr lang="en-US" dirty="0">
              <a:solidFill>
                <a:srgbClr val="808080"/>
              </a:solidFill>
            </a:endParaRPr>
          </a:p>
        </p:txBody>
      </p:sp>
    </p:spTree>
    <p:extLst>
      <p:ext uri="{BB962C8B-B14F-4D97-AF65-F5344CB8AC3E}">
        <p14:creationId xmlns:p14="http://schemas.microsoft.com/office/powerpoint/2010/main" val="4049052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pPr>
              <a:defRPr/>
            </a:pPr>
            <a:r>
              <a:rPr lang="en-US" smtClean="0"/>
              <a:t>As of: </a:t>
            </a:r>
            <a:endParaRPr lang="en-US"/>
          </a:p>
        </p:txBody>
      </p:sp>
      <p:sp>
        <p:nvSpPr>
          <p:cNvPr id="4" name="Slide Number Placeholder 3"/>
          <p:cNvSpPr>
            <a:spLocks noGrp="1"/>
          </p:cNvSpPr>
          <p:nvPr>
            <p:ph type="sldNum" sz="quarter" idx="11"/>
          </p:nvPr>
        </p:nvSpPr>
        <p:spPr/>
        <p:txBody>
          <a:bodyPr/>
          <a:lstStyle>
            <a:lvl1pPr>
              <a:defRPr/>
            </a:lvl1pPr>
          </a:lstStyle>
          <a:p>
            <a:pPr>
              <a:defRPr/>
            </a:pPr>
            <a:fld id="{06EC7D82-2055-4339-8CC9-F29A7C5867A4}" type="slidenum">
              <a:rPr lang="en-US">
                <a:solidFill>
                  <a:srgbClr val="FFFFFF">
                    <a:lumMod val="50000"/>
                  </a:srgbClr>
                </a:solidFill>
              </a:rPr>
              <a:pPr>
                <a:defRPr/>
              </a:pPr>
              <a:t>‹#›</a:t>
            </a:fld>
            <a:endParaRPr lang="en-US" dirty="0">
              <a:solidFill>
                <a:srgbClr val="808080"/>
              </a:solidFill>
            </a:endParaRPr>
          </a:p>
        </p:txBody>
      </p:sp>
    </p:spTree>
    <p:extLst>
      <p:ext uri="{BB962C8B-B14F-4D97-AF65-F5344CB8AC3E}">
        <p14:creationId xmlns:p14="http://schemas.microsoft.com/office/powerpoint/2010/main" val="1663831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pPr>
              <a:defRPr/>
            </a:pPr>
            <a:r>
              <a:rPr lang="en-US" smtClean="0"/>
              <a:t>As of: </a:t>
            </a:r>
            <a:endParaRPr lang="en-US"/>
          </a:p>
        </p:txBody>
      </p:sp>
      <p:sp>
        <p:nvSpPr>
          <p:cNvPr id="3" name="Slide Number Placeholder 2"/>
          <p:cNvSpPr>
            <a:spLocks noGrp="1"/>
          </p:cNvSpPr>
          <p:nvPr>
            <p:ph type="sldNum" sz="quarter" idx="11"/>
          </p:nvPr>
        </p:nvSpPr>
        <p:spPr/>
        <p:txBody>
          <a:bodyPr/>
          <a:lstStyle>
            <a:lvl1pPr>
              <a:defRPr/>
            </a:lvl1pPr>
          </a:lstStyle>
          <a:p>
            <a:pPr>
              <a:defRPr/>
            </a:pPr>
            <a:fld id="{5A3DD686-7489-48DA-B652-1BB4DD80DFD4}" type="slidenum">
              <a:rPr lang="en-US">
                <a:solidFill>
                  <a:srgbClr val="FFFFFF">
                    <a:lumMod val="50000"/>
                  </a:srgbClr>
                </a:solidFill>
              </a:rPr>
              <a:pPr>
                <a:defRPr/>
              </a:pPr>
              <a:t>‹#›</a:t>
            </a:fld>
            <a:endParaRPr lang="en-US" dirty="0">
              <a:solidFill>
                <a:srgbClr val="808080"/>
              </a:solidFill>
            </a:endParaRPr>
          </a:p>
        </p:txBody>
      </p:sp>
    </p:spTree>
    <p:extLst>
      <p:ext uri="{BB962C8B-B14F-4D97-AF65-F5344CB8AC3E}">
        <p14:creationId xmlns:p14="http://schemas.microsoft.com/office/powerpoint/2010/main" val="30669398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pPr>
              <a:defRPr/>
            </a:pPr>
            <a:r>
              <a:rPr lang="en-US" smtClean="0"/>
              <a:t>As of: </a:t>
            </a:r>
            <a:endParaRPr lang="en-US"/>
          </a:p>
        </p:txBody>
      </p:sp>
      <p:sp>
        <p:nvSpPr>
          <p:cNvPr id="6" name="Slide Number Placeholder 5"/>
          <p:cNvSpPr>
            <a:spLocks noGrp="1"/>
          </p:cNvSpPr>
          <p:nvPr>
            <p:ph type="sldNum" sz="quarter" idx="11"/>
          </p:nvPr>
        </p:nvSpPr>
        <p:spPr/>
        <p:txBody>
          <a:bodyPr/>
          <a:lstStyle>
            <a:lvl1pPr>
              <a:defRPr/>
            </a:lvl1pPr>
          </a:lstStyle>
          <a:p>
            <a:pPr>
              <a:defRPr/>
            </a:pPr>
            <a:fld id="{DE518B27-62F7-4C1A-A37F-3A413F07B3CC}" type="slidenum">
              <a:rPr lang="en-US">
                <a:solidFill>
                  <a:srgbClr val="FFFFFF">
                    <a:lumMod val="50000"/>
                  </a:srgbClr>
                </a:solidFill>
              </a:rPr>
              <a:pPr>
                <a:defRPr/>
              </a:pPr>
              <a:t>‹#›</a:t>
            </a:fld>
            <a:endParaRPr lang="en-US" dirty="0">
              <a:solidFill>
                <a:srgbClr val="808080"/>
              </a:solidFill>
            </a:endParaRPr>
          </a:p>
        </p:txBody>
      </p:sp>
    </p:spTree>
    <p:extLst>
      <p:ext uri="{BB962C8B-B14F-4D97-AF65-F5344CB8AC3E}">
        <p14:creationId xmlns:p14="http://schemas.microsoft.com/office/powerpoint/2010/main" val="10554536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155" name="Rectangle 1027"/>
          <p:cNvSpPr>
            <a:spLocks noGrp="1" noChangeArrowheads="1"/>
          </p:cNvSpPr>
          <p:nvPr>
            <p:ph type="dt" sz="half" idx="2"/>
          </p:nvPr>
        </p:nvSpPr>
        <p:spPr bwMode="auto">
          <a:xfrm>
            <a:off x="0" y="6524625"/>
            <a:ext cx="12192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000">
                <a:solidFill>
                  <a:srgbClr val="969696"/>
                </a:solidFill>
              </a:defRPr>
            </a:lvl1pPr>
          </a:lstStyle>
          <a:p>
            <a:pPr eaLnBrk="0" hangingPunct="0">
              <a:defRPr/>
            </a:pPr>
            <a:r>
              <a:rPr lang="en-US" smtClean="0"/>
              <a:t>As of: </a:t>
            </a:r>
            <a:endParaRPr lang="en-US"/>
          </a:p>
        </p:txBody>
      </p:sp>
      <p:sp>
        <p:nvSpPr>
          <p:cNvPr id="49156" name="Rectangle 1028"/>
          <p:cNvSpPr>
            <a:spLocks noGrp="1" noChangeArrowheads="1"/>
          </p:cNvSpPr>
          <p:nvPr>
            <p:ph type="sldNum" sz="quarter" idx="4"/>
          </p:nvPr>
        </p:nvSpPr>
        <p:spPr bwMode="auto">
          <a:xfrm>
            <a:off x="7988300" y="6524625"/>
            <a:ext cx="11430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baseline="0">
                <a:solidFill>
                  <a:schemeClr val="bg1">
                    <a:lumMod val="50000"/>
                  </a:schemeClr>
                </a:solidFill>
              </a:defRPr>
            </a:lvl1pPr>
          </a:lstStyle>
          <a:p>
            <a:pPr eaLnBrk="0" hangingPunct="0">
              <a:defRPr/>
            </a:pPr>
            <a:fld id="{B5E6CACA-09AB-49BC-8429-8308382B75D4}" type="slidenum">
              <a:rPr lang="en-US">
                <a:solidFill>
                  <a:srgbClr val="FFFFFF">
                    <a:lumMod val="50000"/>
                  </a:srgbClr>
                </a:solidFill>
              </a:rPr>
              <a:pPr eaLnBrk="0" hangingPunct="0">
                <a:defRPr/>
              </a:pPr>
              <a:t>‹#›</a:t>
            </a:fld>
            <a:endParaRPr lang="en-US" dirty="0">
              <a:solidFill>
                <a:srgbClr val="FFFFFF">
                  <a:lumMod val="50000"/>
                </a:srgbClr>
              </a:solidFill>
            </a:endParaRPr>
          </a:p>
        </p:txBody>
      </p:sp>
      <p:sp>
        <p:nvSpPr>
          <p:cNvPr id="1029" name="Rectangle 1030"/>
          <p:cNvSpPr>
            <a:spLocks noGrp="1" noChangeArrowheads="1"/>
          </p:cNvSpPr>
          <p:nvPr>
            <p:ph type="title"/>
          </p:nvPr>
        </p:nvSpPr>
        <p:spPr bwMode="auto">
          <a:xfrm>
            <a:off x="1877291" y="49213"/>
            <a:ext cx="7143750"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p>
        </p:txBody>
      </p:sp>
      <p:sp>
        <p:nvSpPr>
          <p:cNvPr id="49163" name="Line 1035"/>
          <p:cNvSpPr>
            <a:spLocks noChangeShapeType="1"/>
          </p:cNvSpPr>
          <p:nvPr/>
        </p:nvSpPr>
        <p:spPr bwMode="auto">
          <a:xfrm>
            <a:off x="381000" y="6451600"/>
            <a:ext cx="8382000" cy="0"/>
          </a:xfrm>
          <a:prstGeom prst="line">
            <a:avLst/>
          </a:prstGeom>
          <a:noFill/>
          <a:ln w="57150">
            <a:solidFill>
              <a:srgbClr val="0C2D83"/>
            </a:solidFill>
            <a:round/>
            <a:headEnd/>
            <a:tailEnd/>
          </a:ln>
          <a:effectLst/>
        </p:spPr>
        <p:txBody>
          <a:bodyPr wrap="none" anchor="ctr"/>
          <a:lstStyle/>
          <a:p>
            <a:pPr algn="ctr" eaLnBrk="0" hangingPunct="0">
              <a:defRPr/>
            </a:pPr>
            <a:endParaRPr lang="en-US" dirty="0">
              <a:solidFill>
                <a:srgbClr val="000000"/>
              </a:solidFill>
            </a:endParaRPr>
          </a:p>
        </p:txBody>
      </p:sp>
      <p:sp>
        <p:nvSpPr>
          <p:cNvPr id="49164" name="Line 1036"/>
          <p:cNvSpPr>
            <a:spLocks noChangeShapeType="1"/>
          </p:cNvSpPr>
          <p:nvPr/>
        </p:nvSpPr>
        <p:spPr bwMode="auto">
          <a:xfrm>
            <a:off x="381000" y="1231900"/>
            <a:ext cx="8382000" cy="0"/>
          </a:xfrm>
          <a:prstGeom prst="line">
            <a:avLst/>
          </a:prstGeom>
          <a:noFill/>
          <a:ln w="57150">
            <a:solidFill>
              <a:srgbClr val="0C2D83"/>
            </a:solidFill>
            <a:round/>
            <a:headEnd/>
            <a:tailEnd/>
          </a:ln>
          <a:effectLst/>
        </p:spPr>
        <p:txBody>
          <a:bodyPr wrap="none" anchor="ctr"/>
          <a:lstStyle/>
          <a:p>
            <a:pPr algn="ctr" eaLnBrk="0" hangingPunct="0">
              <a:defRPr/>
            </a:pPr>
            <a:endParaRPr lang="en-US" dirty="0">
              <a:solidFill>
                <a:srgbClr val="000000"/>
              </a:solidFill>
            </a:endParaRPr>
          </a:p>
        </p:txBody>
      </p:sp>
      <p:sp>
        <p:nvSpPr>
          <p:cNvPr id="1033" name="Rectangle 1040"/>
          <p:cNvSpPr>
            <a:spLocks noGrp="1" noChangeArrowheads="1"/>
          </p:cNvSpPr>
          <p:nvPr>
            <p:ph type="body" idx="1"/>
          </p:nvPr>
        </p:nvSpPr>
        <p:spPr bwMode="auto">
          <a:xfrm>
            <a:off x="276225" y="1504950"/>
            <a:ext cx="8397875" cy="47434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0"/>
            <a:r>
              <a:rPr lang="en-US" dirty="0" smtClean="0"/>
              <a:t>2nd Bullet</a:t>
            </a:r>
          </a:p>
        </p:txBody>
      </p:sp>
      <p:pic>
        <p:nvPicPr>
          <p:cNvPr id="2" name="Picture 1"/>
          <p:cNvPicPr>
            <a:picLocks noChangeAspect="1"/>
          </p:cNvPicPr>
          <p:nvPr userDrawn="1"/>
        </p:nvPicPr>
        <p:blipFill>
          <a:blip r:embed="rId11"/>
          <a:stretch>
            <a:fillRect/>
          </a:stretch>
        </p:blipFill>
        <p:spPr>
          <a:xfrm>
            <a:off x="-121371" y="90010"/>
            <a:ext cx="1461942" cy="1096963"/>
          </a:xfrm>
          <a:prstGeom prst="rect">
            <a:avLst/>
          </a:prstGeom>
        </p:spPr>
      </p:pic>
      <p:pic>
        <p:nvPicPr>
          <p:cNvPr id="9" name="image2.png"/>
          <p:cNvPicPr/>
          <p:nvPr userDrawn="1"/>
        </p:nvPicPr>
        <p:blipFill>
          <a:blip r:embed="rId12" cstate="print">
            <a:extLst>
              <a:ext uri="{28A0092B-C50C-407E-A947-70E740481C1C}">
                <a14:useLocalDpi xmlns:a14="http://schemas.microsoft.com/office/drawing/2010/main" val="0"/>
              </a:ext>
            </a:extLst>
          </a:blip>
          <a:stretch>
            <a:fillRect/>
          </a:stretch>
        </p:blipFill>
        <p:spPr>
          <a:xfrm>
            <a:off x="8201891" y="181610"/>
            <a:ext cx="819150" cy="913765"/>
          </a:xfrm>
          <a:prstGeom prst="rect">
            <a:avLst/>
          </a:prstGeom>
        </p:spPr>
      </p:pic>
    </p:spTree>
    <p:extLst>
      <p:ext uri="{BB962C8B-B14F-4D97-AF65-F5344CB8AC3E}">
        <p14:creationId xmlns:p14="http://schemas.microsoft.com/office/powerpoint/2010/main" val="1488027147"/>
      </p:ext>
    </p:extLst>
  </p:cSld>
  <p:clrMap bg1="lt1" tx1="dk1" bg2="lt2" tx2="dk2" accent1="accent1" accent2="accent2" accent3="accent3" accent4="accent4" accent5="accent5" accent6="accent6" hlink="hlink" folHlink="folHlink"/>
  <p:sldLayoutIdLst>
    <p:sldLayoutId id="2147484631" r:id="rId1"/>
    <p:sldLayoutId id="2147484632" r:id="rId2"/>
    <p:sldLayoutId id="2147484642" r:id="rId3"/>
    <p:sldLayoutId id="2147484633" r:id="rId4"/>
    <p:sldLayoutId id="2147484634" r:id="rId5"/>
    <p:sldLayoutId id="2147484635" r:id="rId6"/>
    <p:sldLayoutId id="2147484636" r:id="rId7"/>
    <p:sldLayoutId id="2147484637" r:id="rId8"/>
    <p:sldLayoutId id="2147484638" r:id="rId9"/>
  </p:sldLayoutIdLst>
  <p:hf hdr="0" ftr="0" dt="0"/>
  <p:txStyles>
    <p:titleStyle>
      <a:lvl1pPr algn="r" rtl="0" eaLnBrk="1" fontAlgn="base" hangingPunct="1">
        <a:spcBef>
          <a:spcPct val="0"/>
        </a:spcBef>
        <a:spcAft>
          <a:spcPct val="0"/>
        </a:spcAft>
        <a:defRPr sz="3600" b="1" i="1">
          <a:solidFill>
            <a:srgbClr val="151C77"/>
          </a:solidFill>
          <a:latin typeface="+mj-lt"/>
          <a:ea typeface="+mj-ea"/>
          <a:cs typeface="+mj-cs"/>
        </a:defRPr>
      </a:lvl1pPr>
      <a:lvl2pPr algn="r" rtl="0" eaLnBrk="1" fontAlgn="base" hangingPunct="1">
        <a:spcBef>
          <a:spcPct val="0"/>
        </a:spcBef>
        <a:spcAft>
          <a:spcPct val="0"/>
        </a:spcAft>
        <a:defRPr sz="3600" b="1" i="1">
          <a:solidFill>
            <a:srgbClr val="151C77"/>
          </a:solidFill>
          <a:latin typeface="Arial" charset="0"/>
        </a:defRPr>
      </a:lvl2pPr>
      <a:lvl3pPr algn="r" rtl="0" eaLnBrk="1" fontAlgn="base" hangingPunct="1">
        <a:spcBef>
          <a:spcPct val="0"/>
        </a:spcBef>
        <a:spcAft>
          <a:spcPct val="0"/>
        </a:spcAft>
        <a:defRPr sz="3600" b="1" i="1">
          <a:solidFill>
            <a:srgbClr val="151C77"/>
          </a:solidFill>
          <a:latin typeface="Arial" charset="0"/>
        </a:defRPr>
      </a:lvl3pPr>
      <a:lvl4pPr algn="r" rtl="0" eaLnBrk="1" fontAlgn="base" hangingPunct="1">
        <a:spcBef>
          <a:spcPct val="0"/>
        </a:spcBef>
        <a:spcAft>
          <a:spcPct val="0"/>
        </a:spcAft>
        <a:defRPr sz="3600" b="1" i="1">
          <a:solidFill>
            <a:srgbClr val="151C77"/>
          </a:solidFill>
          <a:latin typeface="Arial" charset="0"/>
        </a:defRPr>
      </a:lvl4pPr>
      <a:lvl5pPr algn="r" rtl="0" eaLnBrk="1" fontAlgn="base" hangingPunct="1">
        <a:spcBef>
          <a:spcPct val="0"/>
        </a:spcBef>
        <a:spcAft>
          <a:spcPct val="0"/>
        </a:spcAft>
        <a:defRPr sz="3600" b="1" i="1">
          <a:solidFill>
            <a:srgbClr val="151C77"/>
          </a:solidFill>
          <a:latin typeface="Arial" charset="0"/>
        </a:defRPr>
      </a:lvl5pPr>
      <a:lvl6pPr marL="457200" algn="r" rtl="0" eaLnBrk="1" fontAlgn="base" hangingPunct="1">
        <a:spcBef>
          <a:spcPct val="0"/>
        </a:spcBef>
        <a:spcAft>
          <a:spcPct val="0"/>
        </a:spcAft>
        <a:defRPr sz="3600" b="1" i="1">
          <a:solidFill>
            <a:srgbClr val="151C77"/>
          </a:solidFill>
          <a:latin typeface="Arial" charset="0"/>
        </a:defRPr>
      </a:lvl6pPr>
      <a:lvl7pPr marL="914400" algn="r" rtl="0" eaLnBrk="1" fontAlgn="base" hangingPunct="1">
        <a:spcBef>
          <a:spcPct val="0"/>
        </a:spcBef>
        <a:spcAft>
          <a:spcPct val="0"/>
        </a:spcAft>
        <a:defRPr sz="3600" b="1" i="1">
          <a:solidFill>
            <a:srgbClr val="151C77"/>
          </a:solidFill>
          <a:latin typeface="Arial" charset="0"/>
        </a:defRPr>
      </a:lvl7pPr>
      <a:lvl8pPr marL="1371600" algn="r" rtl="0" eaLnBrk="1" fontAlgn="base" hangingPunct="1">
        <a:spcBef>
          <a:spcPct val="0"/>
        </a:spcBef>
        <a:spcAft>
          <a:spcPct val="0"/>
        </a:spcAft>
        <a:defRPr sz="3600" b="1" i="1">
          <a:solidFill>
            <a:srgbClr val="151C77"/>
          </a:solidFill>
          <a:latin typeface="Arial" charset="0"/>
        </a:defRPr>
      </a:lvl8pPr>
      <a:lvl9pPr marL="1828800" algn="r" rtl="0" eaLnBrk="1" fontAlgn="base" hangingPunct="1">
        <a:spcBef>
          <a:spcPct val="0"/>
        </a:spcBef>
        <a:spcAft>
          <a:spcPct val="0"/>
        </a:spcAft>
        <a:defRPr sz="3600" b="1" i="1">
          <a:solidFill>
            <a:srgbClr val="151C77"/>
          </a:solidFill>
          <a:latin typeface="Arial" charset="0"/>
        </a:defRPr>
      </a:lvl9pPr>
    </p:titleStyle>
    <p:bodyStyle>
      <a:lvl1pPr marL="285750" indent="-285750" algn="l" rtl="0" eaLnBrk="1" fontAlgn="base" hangingPunct="1">
        <a:spcBef>
          <a:spcPct val="50000"/>
        </a:spcBef>
        <a:spcAft>
          <a:spcPct val="0"/>
        </a:spcAft>
        <a:buClr>
          <a:srgbClr val="151C77"/>
        </a:buClr>
        <a:buSzPct val="80000"/>
        <a:buFont typeface="Wingdings" pitchFamily="2" charset="2"/>
        <a:buChar char="n"/>
        <a:defRPr sz="2000" b="1">
          <a:solidFill>
            <a:schemeClr val="tx1"/>
          </a:solidFill>
          <a:latin typeface="+mn-lt"/>
          <a:ea typeface="+mn-ea"/>
          <a:cs typeface="+mn-cs"/>
        </a:defRPr>
      </a:lvl1pPr>
      <a:lvl2pPr marL="688975" indent="-282575" algn="l" rtl="0" eaLnBrk="1" fontAlgn="base" hangingPunct="1">
        <a:spcBef>
          <a:spcPct val="25000"/>
        </a:spcBef>
        <a:spcAft>
          <a:spcPct val="0"/>
        </a:spcAft>
        <a:buClr>
          <a:srgbClr val="151C77"/>
        </a:buClr>
        <a:buSzPct val="80000"/>
        <a:buFont typeface="Wingdings" pitchFamily="2" charset="2"/>
        <a:buChar char="n"/>
        <a:defRPr sz="2000" b="1">
          <a:solidFill>
            <a:schemeClr val="tx1"/>
          </a:solidFill>
          <a:latin typeface="+mn-lt"/>
        </a:defRPr>
      </a:lvl2pPr>
      <a:lvl3pPr marL="1027113" indent="-223838" algn="l" rtl="0" eaLnBrk="1" fontAlgn="base" hangingPunct="1">
        <a:spcBef>
          <a:spcPct val="25000"/>
        </a:spcBef>
        <a:spcAft>
          <a:spcPct val="0"/>
        </a:spcAft>
        <a:buClr>
          <a:srgbClr val="151C77"/>
        </a:buClr>
        <a:buSzPct val="80000"/>
        <a:buFont typeface="Wingdings" pitchFamily="2" charset="2"/>
        <a:buChar char="n"/>
        <a:defRPr sz="2000" b="1">
          <a:solidFill>
            <a:schemeClr val="tx1"/>
          </a:solidFill>
          <a:latin typeface="+mn-lt"/>
        </a:defRPr>
      </a:lvl3pPr>
      <a:lvl4pPr marL="1600200" indent="-228600" algn="l" rtl="0" eaLnBrk="1" fontAlgn="base" hangingPunct="1">
        <a:spcBef>
          <a:spcPct val="25000"/>
        </a:spcBef>
        <a:spcAft>
          <a:spcPct val="0"/>
        </a:spcAft>
        <a:buClr>
          <a:srgbClr val="151C77"/>
        </a:buClr>
        <a:buSzPct val="80000"/>
        <a:buFont typeface="Wingdings" pitchFamily="2" charset="2"/>
        <a:buChar char="n"/>
        <a:defRPr sz="2000" b="1">
          <a:solidFill>
            <a:schemeClr val="tx1"/>
          </a:solidFill>
          <a:latin typeface="+mn-lt"/>
        </a:defRPr>
      </a:lvl4pPr>
      <a:lvl5pPr marL="20574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5pPr>
      <a:lvl6pPr marL="25146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6pPr>
      <a:lvl7pPr marL="29718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7pPr>
      <a:lvl8pPr marL="34290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8pPr>
      <a:lvl9pPr marL="3886200" indent="-228600" algn="l" rtl="0" eaLnBrk="1" fontAlgn="base" hangingPunct="1">
        <a:spcBef>
          <a:spcPct val="20000"/>
        </a:spcBef>
        <a:spcAft>
          <a:spcPct val="0"/>
        </a:spcAft>
        <a:buClr>
          <a:srgbClr val="003399"/>
        </a:buClr>
        <a:buSzPct val="80000"/>
        <a:buFont typeface="Wingdings" pitchFamily="2" charset="2"/>
        <a:buChar char="n"/>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BAD7B81-9B42-456E-8427-53D59C011322}" type="datetimeFigureOut">
              <a:rPr lang="en-US" smtClean="0"/>
              <a:t>12/27/2021</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34BED3-95D0-4683-8E39-15E54D2036DD}" type="slidenum">
              <a:rPr lang="en-US" smtClean="0"/>
              <a:t>‹#›</a:t>
            </a:fld>
            <a:endParaRPr lang="en-US"/>
          </a:p>
        </p:txBody>
      </p:sp>
    </p:spTree>
    <p:extLst>
      <p:ext uri="{BB962C8B-B14F-4D97-AF65-F5344CB8AC3E}">
        <p14:creationId xmlns:p14="http://schemas.microsoft.com/office/powerpoint/2010/main" val="412537532"/>
      </p:ext>
    </p:extLst>
  </p:cSld>
  <p:clrMap bg1="lt1" tx1="dk1" bg2="lt2" tx2="dk2" accent1="accent1" accent2="accent2" accent3="accent3" accent4="accent4" accent5="accent5" accent6="accent6" hlink="hlink" folHlink="folHlink"/>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jpe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jpeg"/><Relationship Id="rId4" Type="http://schemas.openxmlformats.org/officeDocument/2006/relationships/image" Target="../media/image12.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1"/>
          </p:nvPr>
        </p:nvSpPr>
        <p:spPr/>
        <p:txBody>
          <a:bodyPr/>
          <a:lstStyle/>
          <a:p>
            <a:pPr>
              <a:defRPr/>
            </a:pPr>
            <a:fld id="{E8C4CF4F-2ECB-4C54-9552-FB58A436033C}" type="slidenum">
              <a:rPr lang="en-US" smtClean="0">
                <a:solidFill>
                  <a:srgbClr val="FFFFFF">
                    <a:lumMod val="50000"/>
                  </a:srgbClr>
                </a:solidFill>
              </a:rPr>
              <a:pPr>
                <a:defRPr/>
              </a:pPr>
              <a:t>1</a:t>
            </a:fld>
            <a:endParaRPr lang="en-US" dirty="0">
              <a:solidFill>
                <a:srgbClr val="808080"/>
              </a:solidFill>
            </a:endParaRPr>
          </a:p>
        </p:txBody>
      </p:sp>
      <p:sp>
        <p:nvSpPr>
          <p:cNvPr id="8" name="TextBox 7"/>
          <p:cNvSpPr txBox="1"/>
          <p:nvPr/>
        </p:nvSpPr>
        <p:spPr>
          <a:xfrm>
            <a:off x="1779373" y="1676400"/>
            <a:ext cx="7110627" cy="2185214"/>
          </a:xfrm>
          <a:prstGeom prst="rect">
            <a:avLst/>
          </a:prstGeom>
          <a:noFill/>
        </p:spPr>
        <p:txBody>
          <a:bodyPr wrap="square" rtlCol="0">
            <a:spAutoFit/>
          </a:bodyPr>
          <a:lstStyle/>
          <a:p>
            <a:pPr algn="r"/>
            <a:r>
              <a:rPr lang="en-US" sz="4000" dirty="0" smtClean="0"/>
              <a:t>OPFOR &amp; ACE</a:t>
            </a:r>
            <a:endParaRPr lang="en-US" sz="4000" dirty="0" smtClean="0"/>
          </a:p>
          <a:p>
            <a:pPr algn="r"/>
            <a:endParaRPr lang="en-US" sz="2400" dirty="0" smtClean="0"/>
          </a:p>
          <a:p>
            <a:pPr algn="r"/>
            <a:r>
              <a:rPr lang="en-US" sz="2400" dirty="0" smtClean="0"/>
              <a:t>Lt </a:t>
            </a:r>
            <a:r>
              <a:rPr lang="en-US" sz="2400" dirty="0" smtClean="0"/>
              <a:t>Col Adam ‘Trader’ Chitwood</a:t>
            </a:r>
          </a:p>
          <a:p>
            <a:pPr algn="r"/>
            <a:r>
              <a:rPr lang="en-US" sz="2400" dirty="0" smtClean="0"/>
              <a:t>Commander</a:t>
            </a:r>
          </a:p>
          <a:p>
            <a:pPr algn="r"/>
            <a:r>
              <a:rPr lang="en-US" sz="2400" dirty="0" smtClean="0"/>
              <a:t>Randolph AFB, TX &amp; Langley AFB, VA</a:t>
            </a:r>
            <a:endParaRPr lang="en-US" sz="2400" dirty="0"/>
          </a:p>
        </p:txBody>
      </p:sp>
      <p:sp>
        <p:nvSpPr>
          <p:cNvPr id="9" name="TextBox 8"/>
          <p:cNvSpPr txBox="1"/>
          <p:nvPr/>
        </p:nvSpPr>
        <p:spPr>
          <a:xfrm>
            <a:off x="370703" y="5689600"/>
            <a:ext cx="8390237" cy="400110"/>
          </a:xfrm>
          <a:prstGeom prst="rect">
            <a:avLst/>
          </a:prstGeom>
          <a:noFill/>
        </p:spPr>
        <p:txBody>
          <a:bodyPr wrap="square" rtlCol="0">
            <a:spAutoFit/>
          </a:bodyPr>
          <a:lstStyle/>
          <a:p>
            <a:pPr algn="ctr"/>
            <a:r>
              <a:rPr lang="en-US" sz="2000" dirty="0" smtClean="0"/>
              <a:t>Accelerating </a:t>
            </a:r>
            <a:r>
              <a:rPr lang="en-US" sz="2000" dirty="0" smtClean="0"/>
              <a:t>Tech, TTPs, and UTCs to realize ACE alongside ACC units</a:t>
            </a:r>
            <a:endParaRPr lang="en-US" sz="2000" dirty="0"/>
          </a:p>
        </p:txBody>
      </p:sp>
    </p:spTree>
    <p:extLst>
      <p:ext uri="{BB962C8B-B14F-4D97-AF65-F5344CB8AC3E}">
        <p14:creationId xmlns:p14="http://schemas.microsoft.com/office/powerpoint/2010/main" val="38313393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3287" y="0"/>
            <a:ext cx="7143750" cy="1143000"/>
          </a:xfrm>
        </p:spPr>
        <p:txBody>
          <a:bodyPr/>
          <a:lstStyle/>
          <a:p>
            <a:pPr algn="ctr"/>
            <a:r>
              <a:rPr lang="en-US" dirty="0" smtClean="0"/>
              <a:t>Debrief</a:t>
            </a:r>
            <a:endParaRPr lang="en-US" dirty="0"/>
          </a:p>
        </p:txBody>
      </p:sp>
      <p:sp>
        <p:nvSpPr>
          <p:cNvPr id="3" name="Content Placeholder 2"/>
          <p:cNvSpPr>
            <a:spLocks noGrp="1"/>
          </p:cNvSpPr>
          <p:nvPr>
            <p:ph idx="1"/>
          </p:nvPr>
        </p:nvSpPr>
        <p:spPr>
          <a:xfrm>
            <a:off x="142874" y="1462087"/>
            <a:ext cx="8664575" cy="5062538"/>
          </a:xfrm>
        </p:spPr>
        <p:txBody>
          <a:bodyPr/>
          <a:lstStyle/>
          <a:p>
            <a:r>
              <a:rPr lang="en-US" dirty="0"/>
              <a:t>Combat failures inform resource/training prioritization</a:t>
            </a:r>
          </a:p>
          <a:p>
            <a:r>
              <a:rPr lang="en-US" dirty="0" smtClean="0"/>
              <a:t>OPFOR: Defend the motherland and punish blue mistakes</a:t>
            </a:r>
          </a:p>
          <a:p>
            <a:r>
              <a:rPr lang="en-US" dirty="0" smtClean="0"/>
              <a:t>Why &amp; how did Red kill Blue</a:t>
            </a:r>
          </a:p>
          <a:p>
            <a:r>
              <a:rPr lang="en-US" dirty="0" smtClean="0"/>
              <a:t>Why &amp; how did Blue frustrate or defeat Red</a:t>
            </a:r>
          </a:p>
          <a:p>
            <a:endParaRPr lang="en-US" dirty="0" smtClean="0"/>
          </a:p>
          <a:p>
            <a:r>
              <a:rPr lang="en-US" dirty="0" smtClean="0"/>
              <a:t>What can the unit improve? Don’t fly with contrails</a:t>
            </a:r>
          </a:p>
          <a:p>
            <a:r>
              <a:rPr lang="en-US" dirty="0" smtClean="0"/>
              <a:t>What does the AF need to change? Don’t paint planes white</a:t>
            </a:r>
          </a:p>
          <a:p>
            <a:r>
              <a:rPr lang="en-US" dirty="0" smtClean="0"/>
              <a:t>What requires better tactics? Don’t plan TOT within seconds</a:t>
            </a:r>
          </a:p>
          <a:p>
            <a:endParaRPr lang="en-US" dirty="0" smtClean="0"/>
          </a:p>
          <a:p>
            <a:r>
              <a:rPr lang="en-US" dirty="0" smtClean="0"/>
              <a:t>Outputs captured in 3-1, 3-4, Flash Tactics Bulletins, </a:t>
            </a:r>
            <a:r>
              <a:rPr lang="en-US" dirty="0" err="1" smtClean="0"/>
              <a:t>etc</a:t>
            </a:r>
            <a:endParaRPr lang="en-US" dirty="0" smtClean="0"/>
          </a:p>
          <a:p>
            <a:pPr lvl="1"/>
            <a:r>
              <a:rPr lang="en-US" dirty="0" smtClean="0"/>
              <a:t>Inform PEOs, POM prioritization, AFRL projects, </a:t>
            </a:r>
            <a:r>
              <a:rPr lang="en-US" dirty="0" err="1" smtClean="0"/>
              <a:t>etc</a:t>
            </a:r>
            <a:endParaRPr lang="en-US" dirty="0"/>
          </a:p>
        </p:txBody>
      </p:sp>
      <p:sp>
        <p:nvSpPr>
          <p:cNvPr id="4" name="Slide Number Placeholder 3"/>
          <p:cNvSpPr>
            <a:spLocks noGrp="1"/>
          </p:cNvSpPr>
          <p:nvPr>
            <p:ph type="sldNum" sz="quarter" idx="11"/>
          </p:nvPr>
        </p:nvSpPr>
        <p:spPr/>
        <p:txBody>
          <a:bodyPr/>
          <a:lstStyle/>
          <a:p>
            <a:pPr>
              <a:defRPr/>
            </a:pPr>
            <a:fld id="{E8C4CF4F-2ECB-4C54-9552-FB58A436033C}" type="slidenum">
              <a:rPr lang="en-US" smtClean="0">
                <a:solidFill>
                  <a:srgbClr val="FFFFFF">
                    <a:lumMod val="50000"/>
                  </a:srgbClr>
                </a:solidFill>
              </a:rPr>
              <a:pPr>
                <a:defRPr/>
              </a:pPr>
              <a:t>10</a:t>
            </a:fld>
            <a:endParaRPr lang="en-US" dirty="0">
              <a:solidFill>
                <a:srgbClr val="808080"/>
              </a:solidFill>
            </a:endParaRPr>
          </a:p>
        </p:txBody>
      </p:sp>
    </p:spTree>
    <p:extLst>
      <p:ext uri="{BB962C8B-B14F-4D97-AF65-F5344CB8AC3E}">
        <p14:creationId xmlns:p14="http://schemas.microsoft.com/office/powerpoint/2010/main" val="42889826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9977" y="2336"/>
            <a:ext cx="7143750" cy="1143000"/>
          </a:xfrm>
        </p:spPr>
        <p:txBody>
          <a:bodyPr/>
          <a:lstStyle/>
          <a:p>
            <a:pPr algn="ctr"/>
            <a:r>
              <a:rPr lang="en-US" dirty="0"/>
              <a:t>A</a:t>
            </a:r>
            <a:r>
              <a:rPr lang="en-US" dirty="0" smtClean="0"/>
              <a:t>gile Flag 21-2</a:t>
            </a:r>
            <a:endParaRPr lang="en-US" dirty="0"/>
          </a:p>
        </p:txBody>
      </p:sp>
      <p:sp>
        <p:nvSpPr>
          <p:cNvPr id="4" name="Slide Number Placeholder 3"/>
          <p:cNvSpPr>
            <a:spLocks noGrp="1"/>
          </p:cNvSpPr>
          <p:nvPr>
            <p:ph type="sldNum" sz="quarter" idx="11"/>
          </p:nvPr>
        </p:nvSpPr>
        <p:spPr/>
        <p:txBody>
          <a:bodyPr/>
          <a:lstStyle/>
          <a:p>
            <a:pPr>
              <a:defRPr/>
            </a:pPr>
            <a:fld id="{E8C4CF4F-2ECB-4C54-9552-FB58A436033C}" type="slidenum">
              <a:rPr lang="en-US" smtClean="0">
                <a:solidFill>
                  <a:srgbClr val="FFFFFF">
                    <a:lumMod val="50000"/>
                  </a:srgbClr>
                </a:solidFill>
              </a:rPr>
              <a:pPr>
                <a:defRPr/>
              </a:pPr>
              <a:t>2</a:t>
            </a:fld>
            <a:endParaRPr lang="en-US" dirty="0">
              <a:solidFill>
                <a:srgbClr val="808080"/>
              </a:solidFill>
            </a:endParaRPr>
          </a:p>
        </p:txBody>
      </p:sp>
      <p:pic>
        <p:nvPicPr>
          <p:cNvPr id="5" name="Picture 4"/>
          <p:cNvPicPr>
            <a:picLocks noChangeAspect="1"/>
          </p:cNvPicPr>
          <p:nvPr/>
        </p:nvPicPr>
        <p:blipFill rotWithShape="1">
          <a:blip r:embed="rId3"/>
          <a:srcRect t="20784" b="17394"/>
          <a:stretch/>
        </p:blipFill>
        <p:spPr>
          <a:xfrm>
            <a:off x="0" y="1308816"/>
            <a:ext cx="3120007" cy="2581721"/>
          </a:xfrm>
          <a:prstGeom prst="rect">
            <a:avLst/>
          </a:prstGeom>
        </p:spPr>
      </p:pic>
      <p:pic>
        <p:nvPicPr>
          <p:cNvPr id="10" name="Picture 9"/>
          <p:cNvPicPr>
            <a:picLocks noChangeAspect="1"/>
          </p:cNvPicPr>
          <p:nvPr/>
        </p:nvPicPr>
        <p:blipFill rotWithShape="1">
          <a:blip r:embed="rId4" cstate="print">
            <a:extLst>
              <a:ext uri="{28A0092B-C50C-407E-A947-70E740481C1C}">
                <a14:useLocalDpi xmlns:a14="http://schemas.microsoft.com/office/drawing/2010/main" val="0"/>
              </a:ext>
            </a:extLst>
          </a:blip>
          <a:srcRect l="9537" t="29013" r="4814" b="38889"/>
          <a:stretch/>
        </p:blipFill>
        <p:spPr>
          <a:xfrm>
            <a:off x="2573866" y="1308816"/>
            <a:ext cx="6570134" cy="1846741"/>
          </a:xfrm>
          <a:prstGeom prst="rect">
            <a:avLst/>
          </a:prstGeom>
        </p:spPr>
      </p:pic>
      <p:pic>
        <p:nvPicPr>
          <p:cNvPr id="11" name="Picture 10"/>
          <p:cNvPicPr>
            <a:picLocks noChangeAspect="1"/>
          </p:cNvPicPr>
          <p:nvPr/>
        </p:nvPicPr>
        <p:blipFill rotWithShape="1">
          <a:blip r:embed="rId5" cstate="print">
            <a:extLst>
              <a:ext uri="{28A0092B-C50C-407E-A947-70E740481C1C}">
                <a14:useLocalDpi xmlns:a14="http://schemas.microsoft.com/office/drawing/2010/main" val="0"/>
              </a:ext>
            </a:extLst>
          </a:blip>
          <a:srcRect l="8595" t="30440" r="46594" b="9309"/>
          <a:stretch/>
        </p:blipFill>
        <p:spPr>
          <a:xfrm>
            <a:off x="-1248" y="3890537"/>
            <a:ext cx="2935052" cy="2959769"/>
          </a:xfrm>
          <a:prstGeom prst="rect">
            <a:avLst/>
          </a:prstGeom>
        </p:spPr>
      </p:pic>
      <p:pic>
        <p:nvPicPr>
          <p:cNvPr id="7" name="Picture 6"/>
          <p:cNvPicPr>
            <a:picLocks noChangeAspect="1"/>
          </p:cNvPicPr>
          <p:nvPr/>
        </p:nvPicPr>
        <p:blipFill rotWithShape="1">
          <a:blip r:embed="rId6"/>
          <a:srcRect l="20027" t="35551" r="14233" b="36658"/>
          <a:stretch/>
        </p:blipFill>
        <p:spPr>
          <a:xfrm>
            <a:off x="2572033" y="4766468"/>
            <a:ext cx="6589220" cy="2091532"/>
          </a:xfrm>
          <a:prstGeom prst="rect">
            <a:avLst/>
          </a:prstGeom>
        </p:spPr>
      </p:pic>
      <p:pic>
        <p:nvPicPr>
          <p:cNvPr id="9" name="Picture 8"/>
          <p:cNvPicPr>
            <a:picLocks noChangeAspect="1"/>
          </p:cNvPicPr>
          <p:nvPr/>
        </p:nvPicPr>
        <p:blipFill rotWithShape="1">
          <a:blip r:embed="rId7" cstate="print">
            <a:extLst>
              <a:ext uri="{28A0092B-C50C-407E-A947-70E740481C1C}">
                <a14:useLocalDpi xmlns:a14="http://schemas.microsoft.com/office/drawing/2010/main" val="0"/>
              </a:ext>
            </a:extLst>
          </a:blip>
          <a:srcRect l="7315" t="32840" r="20833" b="43580"/>
          <a:stretch/>
        </p:blipFill>
        <p:spPr>
          <a:xfrm>
            <a:off x="2572032" y="3152446"/>
            <a:ext cx="6570134" cy="1617135"/>
          </a:xfrm>
          <a:prstGeom prst="rect">
            <a:avLst/>
          </a:prstGeom>
        </p:spPr>
      </p:pic>
    </p:spTree>
    <p:extLst>
      <p:ext uri="{BB962C8B-B14F-4D97-AF65-F5344CB8AC3E}">
        <p14:creationId xmlns:p14="http://schemas.microsoft.com/office/powerpoint/2010/main" val="254062869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004459-08F9-41FD-8652-3CD76DB9A3B8}"/>
              </a:ext>
            </a:extLst>
          </p:cNvPr>
          <p:cNvSpPr>
            <a:spLocks noGrp="1"/>
          </p:cNvSpPr>
          <p:nvPr>
            <p:ph type="title"/>
          </p:nvPr>
        </p:nvSpPr>
        <p:spPr>
          <a:xfrm>
            <a:off x="525361" y="242744"/>
            <a:ext cx="8286750" cy="753665"/>
          </a:xfrm>
        </p:spPr>
        <p:txBody>
          <a:bodyPr/>
          <a:lstStyle/>
          <a:p>
            <a:pPr algn="ctr"/>
            <a:r>
              <a:rPr lang="en-US" dirty="0" smtClean="0"/>
              <a:t>ACE in Combat</a:t>
            </a:r>
            <a:br>
              <a:rPr lang="en-US" dirty="0" smtClean="0"/>
            </a:br>
            <a:r>
              <a:rPr lang="en-US" sz="2400" dirty="0" smtClean="0"/>
              <a:t>(</a:t>
            </a:r>
            <a:r>
              <a:rPr lang="en-US" sz="2400" dirty="0" smtClean="0"/>
              <a:t>Dispersal Alone is Ineffective)</a:t>
            </a:r>
            <a:endParaRPr lang="en-US" sz="2400" dirty="0"/>
          </a:p>
        </p:txBody>
      </p:sp>
      <p:pic>
        <p:nvPicPr>
          <p:cNvPr id="2" name="Picture 1"/>
          <p:cNvPicPr>
            <a:picLocks noChangeAspect="1"/>
          </p:cNvPicPr>
          <p:nvPr/>
        </p:nvPicPr>
        <p:blipFill>
          <a:blip r:embed="rId3"/>
          <a:stretch>
            <a:fillRect/>
          </a:stretch>
        </p:blipFill>
        <p:spPr>
          <a:xfrm>
            <a:off x="5050973" y="1785035"/>
            <a:ext cx="3323771" cy="4599493"/>
          </a:xfrm>
          <a:prstGeom prst="rect">
            <a:avLst/>
          </a:prstGeom>
        </p:spPr>
      </p:pic>
      <p:pic>
        <p:nvPicPr>
          <p:cNvPr id="8" name="Picture 7"/>
          <p:cNvPicPr>
            <a:picLocks noChangeAspect="1"/>
          </p:cNvPicPr>
          <p:nvPr/>
        </p:nvPicPr>
        <p:blipFill>
          <a:blip r:embed="rId4"/>
          <a:stretch>
            <a:fillRect/>
          </a:stretch>
        </p:blipFill>
        <p:spPr>
          <a:xfrm>
            <a:off x="881545" y="1325011"/>
            <a:ext cx="3862350" cy="1100112"/>
          </a:xfrm>
          <a:prstGeom prst="rect">
            <a:avLst/>
          </a:prstGeom>
        </p:spPr>
      </p:pic>
      <p:sp>
        <p:nvSpPr>
          <p:cNvPr id="9" name="TextBox 8"/>
          <p:cNvSpPr txBox="1"/>
          <p:nvPr/>
        </p:nvSpPr>
        <p:spPr>
          <a:xfrm>
            <a:off x="774831" y="2560680"/>
            <a:ext cx="4075778" cy="1600438"/>
          </a:xfrm>
          <a:prstGeom prst="rect">
            <a:avLst/>
          </a:prstGeom>
          <a:noFill/>
        </p:spPr>
        <p:txBody>
          <a:bodyPr wrap="square" rtlCol="0">
            <a:spAutoFit/>
          </a:bodyPr>
          <a:lstStyle/>
          <a:p>
            <a:r>
              <a:rPr lang="en-US" b="1" dirty="0" smtClean="0"/>
              <a:t>Weaknesses of ACE as Perceived by the PLA:</a:t>
            </a:r>
          </a:p>
          <a:p>
            <a:pPr marL="342900" indent="-342900">
              <a:buAutoNum type="arabicParenR"/>
            </a:pPr>
            <a:r>
              <a:rPr lang="en-US" dirty="0" smtClean="0"/>
              <a:t>“Uncertain whether regional countries would permit USAF to use airfields”</a:t>
            </a:r>
          </a:p>
          <a:p>
            <a:pPr marL="342900" indent="-342900">
              <a:buAutoNum type="arabicParenR"/>
            </a:pPr>
            <a:r>
              <a:rPr lang="en-US" dirty="0" smtClean="0"/>
              <a:t>“Will not reduce USAF reliance on permanent bases”</a:t>
            </a:r>
          </a:p>
          <a:p>
            <a:pPr marL="342900" indent="-342900">
              <a:buAutoNum type="arabicParenR"/>
            </a:pPr>
            <a:r>
              <a:rPr lang="en-US" dirty="0" smtClean="0"/>
              <a:t>Deploy ISR &amp; strike platforms to find &amp; quickly strike defenseless ACE locations</a:t>
            </a:r>
            <a:endParaRPr lang="en-US" dirty="0"/>
          </a:p>
        </p:txBody>
      </p:sp>
      <p:sp>
        <p:nvSpPr>
          <p:cNvPr id="106" name="TextBox 105"/>
          <p:cNvSpPr txBox="1"/>
          <p:nvPr/>
        </p:nvSpPr>
        <p:spPr>
          <a:xfrm>
            <a:off x="4951016" y="1470767"/>
            <a:ext cx="3523684" cy="307777"/>
          </a:xfrm>
          <a:prstGeom prst="rect">
            <a:avLst/>
          </a:prstGeom>
          <a:noFill/>
        </p:spPr>
        <p:txBody>
          <a:bodyPr wrap="square" rtlCol="0">
            <a:spAutoFit/>
          </a:bodyPr>
          <a:lstStyle/>
          <a:p>
            <a:r>
              <a:rPr lang="en-US" b="1" dirty="0" smtClean="0"/>
              <a:t>Historic Airfield Attacks (RAND study)</a:t>
            </a:r>
            <a:endParaRPr lang="en-US" dirty="0"/>
          </a:p>
        </p:txBody>
      </p:sp>
      <p:pic>
        <p:nvPicPr>
          <p:cNvPr id="14" name="Picture 13"/>
          <p:cNvPicPr>
            <a:picLocks noChangeAspect="1"/>
          </p:cNvPicPr>
          <p:nvPr/>
        </p:nvPicPr>
        <p:blipFill>
          <a:blip r:embed="rId5"/>
          <a:stretch>
            <a:fillRect/>
          </a:stretch>
        </p:blipFill>
        <p:spPr>
          <a:xfrm>
            <a:off x="774832" y="4161118"/>
            <a:ext cx="4075778" cy="2255060"/>
          </a:xfrm>
          <a:prstGeom prst="rect">
            <a:avLst/>
          </a:prstGeom>
        </p:spPr>
      </p:pic>
    </p:spTree>
    <p:extLst>
      <p:ext uri="{BB962C8B-B14F-4D97-AF65-F5344CB8AC3E}">
        <p14:creationId xmlns:p14="http://schemas.microsoft.com/office/powerpoint/2010/main" val="188955357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3287" y="85725"/>
            <a:ext cx="7143750" cy="1143000"/>
          </a:xfrm>
        </p:spPr>
        <p:txBody>
          <a:bodyPr/>
          <a:lstStyle/>
          <a:p>
            <a:pPr algn="ctr"/>
            <a:r>
              <a:rPr lang="en-US" dirty="0" smtClean="0"/>
              <a:t>ACE Challenges</a:t>
            </a:r>
            <a:r>
              <a:rPr lang="en-US" dirty="0" smtClean="0"/>
              <a:t/>
            </a:r>
            <a:br>
              <a:rPr lang="en-US" dirty="0" smtClean="0"/>
            </a:br>
            <a:r>
              <a:rPr lang="en-US" sz="2400" dirty="0" smtClean="0"/>
              <a:t>(ABL </a:t>
            </a:r>
            <a:r>
              <a:rPr lang="en-US" sz="2400" dirty="0" smtClean="0"/>
              <a:t>Observations)</a:t>
            </a:r>
            <a:endParaRPr lang="en-US" sz="2400" dirty="0"/>
          </a:p>
        </p:txBody>
      </p:sp>
      <p:sp>
        <p:nvSpPr>
          <p:cNvPr id="3" name="Content Placeholder 2"/>
          <p:cNvSpPr>
            <a:spLocks noGrp="1"/>
          </p:cNvSpPr>
          <p:nvPr>
            <p:ph idx="1"/>
          </p:nvPr>
        </p:nvSpPr>
        <p:spPr>
          <a:xfrm>
            <a:off x="47624" y="1504950"/>
            <a:ext cx="8855075" cy="5019675"/>
          </a:xfrm>
        </p:spPr>
        <p:txBody>
          <a:bodyPr/>
          <a:lstStyle/>
          <a:p>
            <a:r>
              <a:rPr lang="en-US" dirty="0" smtClean="0"/>
              <a:t>Force Protection</a:t>
            </a:r>
            <a:r>
              <a:rPr lang="en-US" dirty="0"/>
              <a:t>:</a:t>
            </a:r>
          </a:p>
          <a:p>
            <a:pPr lvl="1"/>
            <a:r>
              <a:rPr lang="en-US" dirty="0" smtClean="0"/>
              <a:t>Not postured to survive the missile threat</a:t>
            </a:r>
            <a:endParaRPr lang="en-US" dirty="0"/>
          </a:p>
          <a:p>
            <a:r>
              <a:rPr lang="en-US" dirty="0" smtClean="0"/>
              <a:t>Movement &amp; </a:t>
            </a:r>
            <a:r>
              <a:rPr lang="en-US" dirty="0" smtClean="0"/>
              <a:t>Maneuver (M&amp;M):</a:t>
            </a:r>
            <a:endParaRPr lang="en-US" dirty="0" smtClean="0"/>
          </a:p>
          <a:p>
            <a:pPr lvl="1"/>
            <a:r>
              <a:rPr lang="en-US" dirty="0" smtClean="0"/>
              <a:t>Large force elements have not demonstrated ability to maneuver</a:t>
            </a:r>
            <a:endParaRPr lang="en-US" dirty="0" smtClean="0"/>
          </a:p>
          <a:p>
            <a:r>
              <a:rPr lang="en-US" dirty="0" smtClean="0"/>
              <a:t>Command &amp; </a:t>
            </a:r>
            <a:r>
              <a:rPr lang="en-US" dirty="0" smtClean="0"/>
              <a:t>Control:</a:t>
            </a:r>
            <a:endParaRPr lang="en-US" dirty="0" smtClean="0"/>
          </a:p>
          <a:p>
            <a:pPr lvl="1"/>
            <a:r>
              <a:rPr lang="en-US" dirty="0" smtClean="0"/>
              <a:t>C2 decisions are more uncertain with attrition</a:t>
            </a:r>
            <a:endParaRPr lang="en-US" dirty="0" smtClean="0"/>
          </a:p>
          <a:p>
            <a:r>
              <a:rPr lang="en-US" dirty="0" smtClean="0"/>
              <a:t>Information:</a:t>
            </a:r>
          </a:p>
          <a:p>
            <a:pPr lvl="1"/>
            <a:r>
              <a:rPr lang="en-US" dirty="0" smtClean="0"/>
              <a:t>We haven’t </a:t>
            </a:r>
            <a:r>
              <a:rPr lang="en-US" dirty="0" smtClean="0"/>
              <a:t>mitigated signatures to complicate adversary ISR-T</a:t>
            </a:r>
            <a:endParaRPr lang="en-US" dirty="0" smtClean="0"/>
          </a:p>
          <a:p>
            <a:r>
              <a:rPr lang="en-US" dirty="0" smtClean="0"/>
              <a:t>Sustainment:</a:t>
            </a:r>
          </a:p>
          <a:p>
            <a:pPr lvl="1"/>
            <a:r>
              <a:rPr lang="en-US" dirty="0" smtClean="0"/>
              <a:t>M&amp;M incurs a sustainment/fires bill, but ensures force survival</a:t>
            </a:r>
            <a:endParaRPr lang="en-US" dirty="0" smtClean="0"/>
          </a:p>
          <a:p>
            <a:r>
              <a:rPr lang="en-US" dirty="0"/>
              <a:t>The fourth dimension:</a:t>
            </a:r>
          </a:p>
          <a:p>
            <a:pPr lvl="1"/>
            <a:r>
              <a:rPr lang="en-US" dirty="0"/>
              <a:t>12-hour ops aren’t representative of operating </a:t>
            </a:r>
            <a:r>
              <a:rPr lang="en-US" dirty="0" smtClean="0"/>
              <a:t>environment</a:t>
            </a:r>
            <a:endParaRPr lang="en-US" dirty="0"/>
          </a:p>
        </p:txBody>
      </p:sp>
      <p:sp>
        <p:nvSpPr>
          <p:cNvPr id="4" name="Slide Number Placeholder 3"/>
          <p:cNvSpPr>
            <a:spLocks noGrp="1"/>
          </p:cNvSpPr>
          <p:nvPr>
            <p:ph type="sldNum" sz="quarter" idx="11"/>
          </p:nvPr>
        </p:nvSpPr>
        <p:spPr/>
        <p:txBody>
          <a:bodyPr/>
          <a:lstStyle/>
          <a:p>
            <a:pPr>
              <a:defRPr/>
            </a:pPr>
            <a:fld id="{E8C4CF4F-2ECB-4C54-9552-FB58A436033C}" type="slidenum">
              <a:rPr lang="en-US" smtClean="0">
                <a:solidFill>
                  <a:srgbClr val="FFFFFF">
                    <a:lumMod val="50000"/>
                  </a:srgbClr>
                </a:solidFill>
              </a:rPr>
              <a:pPr>
                <a:defRPr/>
              </a:pPr>
              <a:t>4</a:t>
            </a:fld>
            <a:endParaRPr lang="en-US" dirty="0">
              <a:solidFill>
                <a:srgbClr val="808080"/>
              </a:solidFill>
            </a:endParaRPr>
          </a:p>
        </p:txBody>
      </p:sp>
    </p:spTree>
    <p:extLst>
      <p:ext uri="{BB962C8B-B14F-4D97-AF65-F5344CB8AC3E}">
        <p14:creationId xmlns:p14="http://schemas.microsoft.com/office/powerpoint/2010/main" val="38397638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8723" y="46852"/>
            <a:ext cx="7143750" cy="1143000"/>
          </a:xfrm>
        </p:spPr>
        <p:txBody>
          <a:bodyPr/>
          <a:lstStyle/>
          <a:p>
            <a:pPr algn="ctr"/>
            <a:r>
              <a:rPr lang="en-US" dirty="0" smtClean="0"/>
              <a:t>“What’s Past is Prologue”</a:t>
            </a:r>
            <a:endParaRPr lang="en-US" dirty="0"/>
          </a:p>
        </p:txBody>
      </p:sp>
      <p:sp>
        <p:nvSpPr>
          <p:cNvPr id="4" name="Slide Number Placeholder 3"/>
          <p:cNvSpPr>
            <a:spLocks noGrp="1"/>
          </p:cNvSpPr>
          <p:nvPr>
            <p:ph type="sldNum" sz="quarter" idx="11"/>
          </p:nvPr>
        </p:nvSpPr>
        <p:spPr/>
        <p:txBody>
          <a:bodyPr/>
          <a:lstStyle/>
          <a:p>
            <a:pPr>
              <a:defRPr/>
            </a:pPr>
            <a:fld id="{E8C4CF4F-2ECB-4C54-9552-FB58A436033C}" type="slidenum">
              <a:rPr lang="en-US" smtClean="0">
                <a:solidFill>
                  <a:srgbClr val="FFFFFF">
                    <a:lumMod val="50000"/>
                  </a:srgbClr>
                </a:solidFill>
              </a:rPr>
              <a:pPr>
                <a:defRPr/>
              </a:pPr>
              <a:t>5</a:t>
            </a:fld>
            <a:endParaRPr lang="en-US" dirty="0">
              <a:solidFill>
                <a:srgbClr val="808080"/>
              </a:solidFill>
            </a:endParaRPr>
          </a:p>
        </p:txBody>
      </p:sp>
      <p:pic>
        <p:nvPicPr>
          <p:cNvPr id="5" name="Picture 4"/>
          <p:cNvPicPr>
            <a:picLocks noChangeAspect="1"/>
          </p:cNvPicPr>
          <p:nvPr/>
        </p:nvPicPr>
        <p:blipFill>
          <a:blip r:embed="rId3"/>
          <a:stretch>
            <a:fillRect/>
          </a:stretch>
        </p:blipFill>
        <p:spPr>
          <a:xfrm>
            <a:off x="2999678" y="3398837"/>
            <a:ext cx="3802516" cy="1626829"/>
          </a:xfrm>
          <a:prstGeom prst="rect">
            <a:avLst/>
          </a:prstGeom>
        </p:spPr>
      </p:pic>
      <p:pic>
        <p:nvPicPr>
          <p:cNvPr id="6" name="Picture 2" descr="Lockheed C-141B Starlifter (67-0166) Aircraft Pictures &amp; Photos -  AirTeamImages.com"/>
          <p:cNvPicPr>
            <a:picLocks noChangeAspect="1" noChangeArrowheads="1"/>
          </p:cNvPicPr>
          <p:nvPr/>
        </p:nvPicPr>
        <p:blipFill rotWithShape="1">
          <a:blip r:embed="rId4">
            <a:extLst>
              <a:ext uri="{28A0092B-C50C-407E-A947-70E740481C1C}">
                <a14:useLocalDpi xmlns:a14="http://schemas.microsoft.com/office/drawing/2010/main" val="0"/>
              </a:ext>
            </a:extLst>
          </a:blip>
          <a:srcRect b="9254"/>
          <a:stretch/>
        </p:blipFill>
        <p:spPr bwMode="auto">
          <a:xfrm>
            <a:off x="33775" y="4389091"/>
            <a:ext cx="2944154" cy="187019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U.S. Air Force Boeing B-52H Stratofortress Over Green Bay | Flickr"/>
          <p:cNvPicPr>
            <a:picLocks noChangeAspect="1" noChangeArrowheads="1"/>
          </p:cNvPicPr>
          <p:nvPr/>
        </p:nvPicPr>
        <p:blipFill rotWithShape="1">
          <a:blip r:embed="rId5">
            <a:extLst>
              <a:ext uri="{28A0092B-C50C-407E-A947-70E740481C1C}">
                <a14:useLocalDpi xmlns:a14="http://schemas.microsoft.com/office/drawing/2010/main" val="0"/>
              </a:ext>
            </a:extLst>
          </a:blip>
          <a:srcRect l="21209" t="17353" r="25459" b="28679"/>
          <a:stretch/>
        </p:blipFill>
        <p:spPr bwMode="auto">
          <a:xfrm>
            <a:off x="2228850" y="1278673"/>
            <a:ext cx="2944154" cy="2003092"/>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6"/>
          <a:stretch>
            <a:fillRect/>
          </a:stretch>
        </p:blipFill>
        <p:spPr>
          <a:xfrm>
            <a:off x="80498" y="1334215"/>
            <a:ext cx="2076450" cy="3000375"/>
          </a:xfrm>
          <a:prstGeom prst="rect">
            <a:avLst/>
          </a:prstGeom>
        </p:spPr>
      </p:pic>
      <p:sp>
        <p:nvSpPr>
          <p:cNvPr id="9" name="TextBox 8"/>
          <p:cNvSpPr txBox="1"/>
          <p:nvPr/>
        </p:nvSpPr>
        <p:spPr>
          <a:xfrm>
            <a:off x="4449104" y="1410366"/>
            <a:ext cx="4110696" cy="1754326"/>
          </a:xfrm>
          <a:prstGeom prst="rect">
            <a:avLst/>
          </a:prstGeom>
          <a:solidFill>
            <a:schemeClr val="accent3"/>
          </a:solidFill>
          <a:ln w="25400">
            <a:solidFill>
              <a:schemeClr val="tx1"/>
            </a:solidFill>
          </a:ln>
        </p:spPr>
        <p:txBody>
          <a:bodyPr wrap="square" rtlCol="0">
            <a:spAutoFit/>
          </a:bodyPr>
          <a:lstStyle/>
          <a:p>
            <a:r>
              <a:rPr lang="en-US" sz="1200" dirty="0" smtClean="0"/>
              <a:t>“When they came to Red Flag for the first time, the B-52s entered the </a:t>
            </a:r>
            <a:r>
              <a:rPr lang="en-US" sz="1200" dirty="0" err="1" smtClean="0"/>
              <a:t>Nellis</a:t>
            </a:r>
            <a:r>
              <a:rPr lang="en-US" sz="1200" dirty="0" smtClean="0"/>
              <a:t> ranges at high altitude in a three-ship formation, trailing enormous white contrails for miles behind them.  The Aggressors, who had a tally on these contrails from more than fifty miles away, shot all of them down.  When the B-52 flight leader was asked why he did not change altitude when he knew he was producing contrails, he replied that he was flying at the altitude selected by his headquarters.”</a:t>
            </a:r>
            <a:endParaRPr lang="en-US" sz="1200" dirty="0"/>
          </a:p>
        </p:txBody>
      </p:sp>
      <p:sp>
        <p:nvSpPr>
          <p:cNvPr id="10" name="TextBox 9"/>
          <p:cNvSpPr txBox="1"/>
          <p:nvPr/>
        </p:nvSpPr>
        <p:spPr>
          <a:xfrm>
            <a:off x="2538313" y="5192437"/>
            <a:ext cx="3275704" cy="1200329"/>
          </a:xfrm>
          <a:prstGeom prst="rect">
            <a:avLst/>
          </a:prstGeom>
          <a:solidFill>
            <a:schemeClr val="accent3"/>
          </a:solidFill>
          <a:ln w="25400">
            <a:solidFill>
              <a:schemeClr val="tx1"/>
            </a:solidFill>
          </a:ln>
        </p:spPr>
        <p:txBody>
          <a:bodyPr wrap="square" rtlCol="0">
            <a:spAutoFit/>
          </a:bodyPr>
          <a:lstStyle/>
          <a:p>
            <a:r>
              <a:rPr lang="en-US" sz="1200" dirty="0" smtClean="0"/>
              <a:t>“The C-141 was painted white, and the string formation they flew is what they always flew when they were delivering troops or cargo via parachutes to the ground.  Of course, the Aggressors’ hot knives went through them like butter.”</a:t>
            </a:r>
            <a:endParaRPr lang="en-US" sz="1200" dirty="0"/>
          </a:p>
        </p:txBody>
      </p:sp>
      <p:sp>
        <p:nvSpPr>
          <p:cNvPr id="11" name="TextBox 10"/>
          <p:cNvSpPr txBox="1"/>
          <p:nvPr/>
        </p:nvSpPr>
        <p:spPr>
          <a:xfrm>
            <a:off x="6088944" y="3540075"/>
            <a:ext cx="3009698" cy="2677656"/>
          </a:xfrm>
          <a:prstGeom prst="rect">
            <a:avLst/>
          </a:prstGeom>
          <a:solidFill>
            <a:schemeClr val="accent3"/>
          </a:solidFill>
          <a:ln w="25400">
            <a:solidFill>
              <a:schemeClr val="tx1"/>
            </a:solidFill>
          </a:ln>
        </p:spPr>
        <p:txBody>
          <a:bodyPr wrap="square" rtlCol="0">
            <a:spAutoFit/>
          </a:bodyPr>
          <a:lstStyle/>
          <a:p>
            <a:r>
              <a:rPr lang="en-US" sz="1200" dirty="0" smtClean="0"/>
              <a:t>“Therefore, the F-4 jocks took great pride in their ability to navigate exactly down the black line within a few seconds of their predicted time.  They learned a different lesson at Red Flag.  When an Aggressor jumped into the middle of their formation, and they took evasive action, black lines and timing within seconds went out the window.  So did staying within a three-mile-wide low-level corridor.  They not only had to plan on being forced off course at some time; they also had to learn how to reorient themselves and still get to the target.</a:t>
            </a:r>
            <a:endParaRPr lang="en-US" sz="1200" dirty="0"/>
          </a:p>
        </p:txBody>
      </p:sp>
    </p:spTree>
    <p:extLst>
      <p:ext uri="{BB962C8B-B14F-4D97-AF65-F5344CB8AC3E}">
        <p14:creationId xmlns:p14="http://schemas.microsoft.com/office/powerpoint/2010/main" val="398476024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3287" y="85725"/>
            <a:ext cx="7143750" cy="1143000"/>
          </a:xfrm>
        </p:spPr>
        <p:txBody>
          <a:bodyPr/>
          <a:lstStyle/>
          <a:p>
            <a:pPr algn="ctr"/>
            <a:r>
              <a:rPr lang="en-US" dirty="0" smtClean="0"/>
              <a:t>Building ACE OPFOR</a:t>
            </a:r>
            <a:endParaRPr lang="en-US" sz="2400" dirty="0"/>
          </a:p>
        </p:txBody>
      </p:sp>
      <p:sp>
        <p:nvSpPr>
          <p:cNvPr id="3" name="Content Placeholder 2"/>
          <p:cNvSpPr>
            <a:spLocks noGrp="1"/>
          </p:cNvSpPr>
          <p:nvPr>
            <p:ph idx="1"/>
          </p:nvPr>
        </p:nvSpPr>
        <p:spPr>
          <a:xfrm>
            <a:off x="106588" y="1504949"/>
            <a:ext cx="9024712" cy="5019675"/>
          </a:xfrm>
        </p:spPr>
        <p:txBody>
          <a:bodyPr/>
          <a:lstStyle/>
          <a:p>
            <a:r>
              <a:rPr lang="en-US" sz="1800" dirty="0" smtClean="0"/>
              <a:t>Multi-Domain Adversary (V1)</a:t>
            </a:r>
          </a:p>
          <a:p>
            <a:pPr lvl="1"/>
            <a:r>
              <a:rPr lang="en-US" sz="1800" dirty="0" smtClean="0"/>
              <a:t>Informed by Intelligence record</a:t>
            </a:r>
          </a:p>
          <a:p>
            <a:pPr lvl="2"/>
            <a:r>
              <a:rPr lang="en-US" sz="1800" dirty="0" smtClean="0"/>
              <a:t>Intel boundaries/play areas/ROE </a:t>
            </a:r>
            <a:r>
              <a:rPr lang="en-US" sz="1800" dirty="0"/>
              <a:t>to avoid CONUS collection </a:t>
            </a:r>
            <a:r>
              <a:rPr lang="en-US" sz="1800" dirty="0" smtClean="0"/>
              <a:t>concerns</a:t>
            </a:r>
          </a:p>
          <a:p>
            <a:pPr lvl="1"/>
            <a:r>
              <a:rPr lang="en-US" sz="1800" dirty="0" smtClean="0"/>
              <a:t>Utilizes long range ISR</a:t>
            </a:r>
          </a:p>
          <a:p>
            <a:pPr lvl="2"/>
            <a:r>
              <a:rPr lang="en-US" sz="1800" dirty="0" smtClean="0"/>
              <a:t>Space (EO/IR/SAR/EMS) or air-breathing assets</a:t>
            </a:r>
            <a:endParaRPr lang="en-US" sz="1800" dirty="0"/>
          </a:p>
          <a:p>
            <a:pPr lvl="1"/>
            <a:r>
              <a:rPr lang="en-US" sz="1800" dirty="0" smtClean="0"/>
              <a:t>Utilizes cyber intelligence</a:t>
            </a:r>
          </a:p>
          <a:p>
            <a:pPr lvl="1"/>
            <a:r>
              <a:rPr lang="en-US" sz="1800" dirty="0" smtClean="0"/>
              <a:t>Sets the ops tempo early in the event</a:t>
            </a:r>
          </a:p>
          <a:p>
            <a:pPr lvl="1"/>
            <a:r>
              <a:rPr lang="en-US" sz="1800" dirty="0" smtClean="0"/>
              <a:t>Utilizes ballistic/cruise missiles, but can be surrogated by aircraft attack</a:t>
            </a:r>
          </a:p>
          <a:p>
            <a:pPr lvl="1"/>
            <a:r>
              <a:rPr lang="en-US" sz="1800" dirty="0" smtClean="0"/>
              <a:t>Attempts to maintain offensive posture against Blue</a:t>
            </a:r>
          </a:p>
          <a:p>
            <a:pPr lvl="2"/>
            <a:r>
              <a:rPr lang="en-US" sz="1800" dirty="0"/>
              <a:t>Blue Tipping &amp; Cueing to fight the </a:t>
            </a:r>
            <a:r>
              <a:rPr lang="en-US" sz="1800" dirty="0" smtClean="0"/>
              <a:t>adversary</a:t>
            </a:r>
          </a:p>
          <a:p>
            <a:r>
              <a:rPr lang="en-US" sz="1800" dirty="0" smtClean="0"/>
              <a:t>Resourcing a Multi-Domain Adversary (V1)</a:t>
            </a:r>
          </a:p>
          <a:p>
            <a:pPr lvl="1"/>
            <a:r>
              <a:rPr lang="en-US" sz="1800" dirty="0" smtClean="0"/>
              <a:t>COA 1: Wing versus Wing (Double the Training) (mixed-MDS will work)</a:t>
            </a:r>
          </a:p>
          <a:p>
            <a:pPr lvl="1"/>
            <a:r>
              <a:rPr lang="en-US" sz="1800" i="1" u="sng" dirty="0" smtClean="0">
                <a:solidFill>
                  <a:schemeClr val="accent6"/>
                </a:solidFill>
              </a:rPr>
              <a:t>COA 2</a:t>
            </a:r>
            <a:r>
              <a:rPr lang="en-US" sz="1800" dirty="0" smtClean="0"/>
              <a:t>: Crowd Source personnel/capes/units from USAFWC/Guard/</a:t>
            </a:r>
            <a:r>
              <a:rPr lang="en-US" sz="1800" dirty="0" err="1" smtClean="0"/>
              <a:t>etc</a:t>
            </a:r>
            <a:endParaRPr lang="en-US" sz="1800" dirty="0" smtClean="0"/>
          </a:p>
          <a:p>
            <a:pPr lvl="1"/>
            <a:r>
              <a:rPr lang="en-US" sz="1800" dirty="0" smtClean="0"/>
              <a:t>COA 3: Expand on a current contract (like contract Red Air)</a:t>
            </a:r>
          </a:p>
          <a:p>
            <a:endParaRPr lang="en-US" dirty="0"/>
          </a:p>
        </p:txBody>
      </p:sp>
      <p:sp>
        <p:nvSpPr>
          <p:cNvPr id="4" name="Slide Number Placeholder 3"/>
          <p:cNvSpPr>
            <a:spLocks noGrp="1"/>
          </p:cNvSpPr>
          <p:nvPr>
            <p:ph type="sldNum" sz="quarter" idx="11"/>
          </p:nvPr>
        </p:nvSpPr>
        <p:spPr/>
        <p:txBody>
          <a:bodyPr/>
          <a:lstStyle/>
          <a:p>
            <a:pPr>
              <a:defRPr/>
            </a:pPr>
            <a:fld id="{E8C4CF4F-2ECB-4C54-9552-FB58A436033C}" type="slidenum">
              <a:rPr lang="en-US" smtClean="0">
                <a:solidFill>
                  <a:srgbClr val="FFFFFF">
                    <a:lumMod val="50000"/>
                  </a:srgbClr>
                </a:solidFill>
              </a:rPr>
              <a:pPr>
                <a:defRPr/>
              </a:pPr>
              <a:t>6</a:t>
            </a:fld>
            <a:endParaRPr lang="en-US" dirty="0">
              <a:solidFill>
                <a:srgbClr val="808080"/>
              </a:solidFill>
            </a:endParaRPr>
          </a:p>
        </p:txBody>
      </p:sp>
    </p:spTree>
    <p:extLst>
      <p:ext uri="{BB962C8B-B14F-4D97-AF65-F5344CB8AC3E}">
        <p14:creationId xmlns:p14="http://schemas.microsoft.com/office/powerpoint/2010/main" val="331692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3287" y="33967"/>
            <a:ext cx="7143750" cy="1143000"/>
          </a:xfrm>
        </p:spPr>
        <p:txBody>
          <a:bodyPr/>
          <a:lstStyle/>
          <a:p>
            <a:r>
              <a:rPr lang="en-US" dirty="0" smtClean="0">
                <a:solidFill>
                  <a:schemeClr val="accent2"/>
                </a:solidFill>
              </a:rPr>
              <a:t>COA 2</a:t>
            </a:r>
            <a:r>
              <a:rPr lang="en-US" dirty="0" smtClean="0"/>
              <a:t>: Crowd Sourced OPFOR</a:t>
            </a:r>
            <a:endParaRPr lang="en-US" dirty="0"/>
          </a:p>
        </p:txBody>
      </p:sp>
      <p:sp>
        <p:nvSpPr>
          <p:cNvPr id="3" name="Content Placeholder 2"/>
          <p:cNvSpPr>
            <a:spLocks noGrp="1"/>
          </p:cNvSpPr>
          <p:nvPr>
            <p:ph idx="1"/>
          </p:nvPr>
        </p:nvSpPr>
        <p:spPr>
          <a:xfrm>
            <a:off x="31951" y="1234493"/>
            <a:ext cx="8886422" cy="5187100"/>
          </a:xfrm>
        </p:spPr>
        <p:txBody>
          <a:bodyPr/>
          <a:lstStyle/>
          <a:p>
            <a:r>
              <a:rPr lang="en-US" dirty="0" smtClean="0"/>
              <a:t>BLUF: 1x intel flight (Red SMEs), 1x cyber aggressor flight, 1x Red Air 4-ship (71 FTS or 81 FS),  &amp; Commercial Space (current contracts)</a:t>
            </a:r>
          </a:p>
          <a:p>
            <a:pPr lvl="1"/>
            <a:r>
              <a:rPr lang="en-US" sz="1800" dirty="0" smtClean="0"/>
              <a:t>60 Days to direct participation / gain unit concurrence</a:t>
            </a:r>
          </a:p>
          <a:p>
            <a:pPr lvl="1"/>
            <a:r>
              <a:rPr lang="en-US" sz="1800" dirty="0" smtClean="0"/>
              <a:t>90 Days to build Scenario/TTPs/ROEs/TRs</a:t>
            </a:r>
          </a:p>
          <a:p>
            <a:r>
              <a:rPr lang="en-US" dirty="0" smtClean="0"/>
              <a:t>Intel (Aggressors/Red Teams desired, but not required)</a:t>
            </a:r>
            <a:endParaRPr lang="en-US" dirty="0"/>
          </a:p>
          <a:p>
            <a:pPr lvl="1"/>
            <a:r>
              <a:rPr lang="en-US" sz="1800" dirty="0"/>
              <a:t>Execute </a:t>
            </a:r>
            <a:r>
              <a:rPr lang="en-US" sz="1800" dirty="0" smtClean="0"/>
              <a:t>intel analysis, targeting </a:t>
            </a:r>
            <a:r>
              <a:rPr lang="en-US" sz="1800" dirty="0"/>
              <a:t>cycle, </a:t>
            </a:r>
            <a:r>
              <a:rPr lang="en-US" sz="1800" dirty="0" smtClean="0"/>
              <a:t>salvo tactics </a:t>
            </a:r>
            <a:r>
              <a:rPr lang="en-US" sz="1800" dirty="0"/>
              <a:t>IAW Red Doctrine</a:t>
            </a:r>
          </a:p>
          <a:p>
            <a:r>
              <a:rPr lang="en-US" dirty="0"/>
              <a:t>Red Air assets</a:t>
            </a:r>
          </a:p>
          <a:p>
            <a:pPr lvl="1"/>
            <a:r>
              <a:rPr lang="en-US" sz="1800" dirty="0"/>
              <a:t>T-38 or A-29 could surrogate cruise missile attacks</a:t>
            </a:r>
          </a:p>
          <a:p>
            <a:pPr lvl="2"/>
            <a:r>
              <a:rPr lang="en-US" sz="1800" dirty="0"/>
              <a:t>Visual of getting strafed would leave a visceral memory</a:t>
            </a:r>
          </a:p>
          <a:p>
            <a:pPr lvl="1"/>
            <a:r>
              <a:rPr lang="en-US" sz="1800" dirty="0"/>
              <a:t>Traditional Red Air for DCA Mission is desired, but not required</a:t>
            </a:r>
          </a:p>
          <a:p>
            <a:r>
              <a:rPr lang="en-US" dirty="0" smtClean="0"/>
              <a:t>ISR assets</a:t>
            </a:r>
          </a:p>
          <a:p>
            <a:pPr lvl="1"/>
            <a:r>
              <a:rPr lang="en-US" sz="1800" dirty="0" err="1" smtClean="0"/>
              <a:t>Gov</a:t>
            </a:r>
            <a:r>
              <a:rPr lang="en-US" sz="1800" dirty="0" smtClean="0"/>
              <a:t> space assets difficult to task over CONUS &amp; with short notice</a:t>
            </a:r>
          </a:p>
          <a:p>
            <a:pPr lvl="2"/>
            <a:r>
              <a:rPr lang="en-US" sz="1800" dirty="0" smtClean="0"/>
              <a:t>May need commercial space to work around legacy policies</a:t>
            </a:r>
          </a:p>
          <a:p>
            <a:pPr lvl="1"/>
            <a:r>
              <a:rPr lang="en-US" sz="1800" dirty="0" smtClean="0"/>
              <a:t>Big wing ISR or MQ-9 would surrogate Red ISR complex if available</a:t>
            </a:r>
          </a:p>
        </p:txBody>
      </p:sp>
      <p:sp>
        <p:nvSpPr>
          <p:cNvPr id="4" name="Slide Number Placeholder 3"/>
          <p:cNvSpPr>
            <a:spLocks noGrp="1"/>
          </p:cNvSpPr>
          <p:nvPr>
            <p:ph type="sldNum" sz="quarter" idx="11"/>
          </p:nvPr>
        </p:nvSpPr>
        <p:spPr/>
        <p:txBody>
          <a:bodyPr/>
          <a:lstStyle/>
          <a:p>
            <a:pPr>
              <a:defRPr/>
            </a:pPr>
            <a:fld id="{E8C4CF4F-2ECB-4C54-9552-FB58A436033C}" type="slidenum">
              <a:rPr lang="en-US" smtClean="0">
                <a:solidFill>
                  <a:srgbClr val="FFFFFF">
                    <a:lumMod val="50000"/>
                  </a:srgbClr>
                </a:solidFill>
              </a:rPr>
              <a:pPr>
                <a:defRPr/>
              </a:pPr>
              <a:t>7</a:t>
            </a:fld>
            <a:endParaRPr lang="en-US" dirty="0">
              <a:solidFill>
                <a:srgbClr val="808080"/>
              </a:solidFill>
            </a:endParaRPr>
          </a:p>
        </p:txBody>
      </p:sp>
    </p:spTree>
    <p:extLst>
      <p:ext uri="{BB962C8B-B14F-4D97-AF65-F5344CB8AC3E}">
        <p14:creationId xmlns:p14="http://schemas.microsoft.com/office/powerpoint/2010/main" val="3524015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3287" y="0"/>
            <a:ext cx="7143750" cy="1143000"/>
          </a:xfrm>
        </p:spPr>
        <p:txBody>
          <a:bodyPr/>
          <a:lstStyle/>
          <a:p>
            <a:pPr algn="ctr"/>
            <a:r>
              <a:rPr lang="en-US" dirty="0" smtClean="0"/>
              <a:t>Preparation</a:t>
            </a:r>
            <a:endParaRPr lang="en-US" dirty="0"/>
          </a:p>
        </p:txBody>
      </p:sp>
      <p:sp>
        <p:nvSpPr>
          <p:cNvPr id="3" name="Content Placeholder 2"/>
          <p:cNvSpPr>
            <a:spLocks noGrp="1"/>
          </p:cNvSpPr>
          <p:nvPr>
            <p:ph idx="1"/>
          </p:nvPr>
        </p:nvSpPr>
        <p:spPr>
          <a:xfrm>
            <a:off x="142874" y="1462087"/>
            <a:ext cx="8664575" cy="4743450"/>
          </a:xfrm>
        </p:spPr>
        <p:txBody>
          <a:bodyPr/>
          <a:lstStyle/>
          <a:p>
            <a:r>
              <a:rPr lang="en-US" i="1" u="sng" dirty="0"/>
              <a:t>As Red ups its game for Agile Flag, Blue will need to up its game</a:t>
            </a:r>
          </a:p>
          <a:p>
            <a:r>
              <a:rPr lang="en-US" dirty="0" smtClean="0"/>
              <a:t>All </a:t>
            </a:r>
            <a:r>
              <a:rPr lang="en-US" dirty="0"/>
              <a:t>players require intel briefs as part of spin-up cycle</a:t>
            </a:r>
          </a:p>
          <a:p>
            <a:r>
              <a:rPr lang="en-US" dirty="0" smtClean="0"/>
              <a:t>ACC units require adequate education about the Operating Environment driving ACE: OG/MXG/MSG/MDG participants</a:t>
            </a:r>
          </a:p>
          <a:p>
            <a:pPr lvl="1"/>
            <a:r>
              <a:rPr lang="en-US" dirty="0" smtClean="0"/>
              <a:t>Interviews &amp; Chat Bot data reflects a lack of knowledge</a:t>
            </a:r>
          </a:p>
          <a:p>
            <a:r>
              <a:rPr lang="en-US" dirty="0" smtClean="0"/>
              <a:t>Legacy </a:t>
            </a:r>
            <a:r>
              <a:rPr lang="en-US" dirty="0"/>
              <a:t>m</a:t>
            </a:r>
            <a:r>
              <a:rPr lang="en-US" dirty="0" smtClean="0"/>
              <a:t>etrics </a:t>
            </a:r>
            <a:r>
              <a:rPr lang="en-US" dirty="0"/>
              <a:t>of performance still drive significant portion of </a:t>
            </a:r>
            <a:r>
              <a:rPr lang="en-US" dirty="0" smtClean="0"/>
              <a:t>ops</a:t>
            </a:r>
            <a:endParaRPr lang="en-US" dirty="0"/>
          </a:p>
          <a:p>
            <a:pPr lvl="1"/>
            <a:r>
              <a:rPr lang="en-US" dirty="0" smtClean="0"/>
              <a:t>Blue units may need to take risk in some areas to increase preparation for Agile Flag </a:t>
            </a:r>
          </a:p>
          <a:p>
            <a:pPr lvl="1"/>
            <a:r>
              <a:rPr lang="en-US" dirty="0" smtClean="0"/>
              <a:t>Multiple commanders have expressed a lack of time, resources, assets, support to prepare adequately for ACE</a:t>
            </a:r>
          </a:p>
          <a:p>
            <a:r>
              <a:rPr lang="en-US" dirty="0" smtClean="0"/>
              <a:t>Training cycle focused on emerging TTPs &amp; validated at Agile Flag</a:t>
            </a:r>
          </a:p>
          <a:p>
            <a:endParaRPr lang="en-US" dirty="0" smtClean="0"/>
          </a:p>
          <a:p>
            <a:endParaRPr lang="en-US" dirty="0" smtClean="0"/>
          </a:p>
          <a:p>
            <a:endParaRPr lang="en-US" dirty="0"/>
          </a:p>
        </p:txBody>
      </p:sp>
      <p:sp>
        <p:nvSpPr>
          <p:cNvPr id="4" name="Slide Number Placeholder 3"/>
          <p:cNvSpPr>
            <a:spLocks noGrp="1"/>
          </p:cNvSpPr>
          <p:nvPr>
            <p:ph type="sldNum" sz="quarter" idx="11"/>
          </p:nvPr>
        </p:nvSpPr>
        <p:spPr/>
        <p:txBody>
          <a:bodyPr/>
          <a:lstStyle/>
          <a:p>
            <a:pPr>
              <a:defRPr/>
            </a:pPr>
            <a:fld id="{E8C4CF4F-2ECB-4C54-9552-FB58A436033C}" type="slidenum">
              <a:rPr lang="en-US" smtClean="0">
                <a:solidFill>
                  <a:srgbClr val="FFFFFF">
                    <a:lumMod val="50000"/>
                  </a:srgbClr>
                </a:solidFill>
              </a:rPr>
              <a:pPr>
                <a:defRPr/>
              </a:pPr>
              <a:t>8</a:t>
            </a:fld>
            <a:endParaRPr lang="en-US" dirty="0">
              <a:solidFill>
                <a:srgbClr val="808080"/>
              </a:solidFill>
            </a:endParaRPr>
          </a:p>
        </p:txBody>
      </p:sp>
    </p:spTree>
    <p:extLst>
      <p:ext uri="{BB962C8B-B14F-4D97-AF65-F5344CB8AC3E}">
        <p14:creationId xmlns:p14="http://schemas.microsoft.com/office/powerpoint/2010/main" val="10434714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3287" y="0"/>
            <a:ext cx="7143750" cy="1143000"/>
          </a:xfrm>
        </p:spPr>
        <p:txBody>
          <a:bodyPr/>
          <a:lstStyle/>
          <a:p>
            <a:pPr algn="ctr"/>
            <a:r>
              <a:rPr lang="en-US" dirty="0" smtClean="0"/>
              <a:t>Event Ops Tempo</a:t>
            </a:r>
            <a:br>
              <a:rPr lang="en-US" dirty="0" smtClean="0"/>
            </a:br>
            <a:r>
              <a:rPr lang="en-US" sz="2000" dirty="0" smtClean="0"/>
              <a:t>(M&amp;M Incurs a Sustainment/Fires Bill)</a:t>
            </a:r>
            <a:endParaRPr lang="en-US" sz="2000" dirty="0"/>
          </a:p>
        </p:txBody>
      </p:sp>
      <p:sp>
        <p:nvSpPr>
          <p:cNvPr id="3" name="Content Placeholder 2"/>
          <p:cNvSpPr>
            <a:spLocks noGrp="1"/>
          </p:cNvSpPr>
          <p:nvPr>
            <p:ph idx="1"/>
          </p:nvPr>
        </p:nvSpPr>
        <p:spPr>
          <a:xfrm>
            <a:off x="47624" y="1577522"/>
            <a:ext cx="8855075" cy="4743450"/>
          </a:xfrm>
        </p:spPr>
        <p:txBody>
          <a:bodyPr/>
          <a:lstStyle/>
          <a:p>
            <a:r>
              <a:rPr lang="en-US" dirty="0" smtClean="0"/>
              <a:t>Model event after Army National Training Center exercises</a:t>
            </a:r>
          </a:p>
          <a:p>
            <a:pPr lvl="1"/>
            <a:r>
              <a:rPr lang="en-US" dirty="0" smtClean="0"/>
              <a:t>Periods of surge, maneuver, refit, surge (learning during lulls)</a:t>
            </a:r>
          </a:p>
          <a:p>
            <a:pPr lvl="1"/>
            <a:r>
              <a:rPr lang="en-US" dirty="0" smtClean="0"/>
              <a:t>M&amp;M would be covered by another synthetic wing during combat</a:t>
            </a:r>
          </a:p>
          <a:p>
            <a:r>
              <a:rPr lang="en-US" dirty="0" smtClean="0"/>
              <a:t>Proposed Exercise Timeline</a:t>
            </a:r>
          </a:p>
          <a:p>
            <a:pPr lvl="1"/>
            <a:r>
              <a:rPr lang="en-US" dirty="0" smtClean="0"/>
              <a:t>Similar to SAM Shoot-Look-Shoot tactic: Fight-Move-Fight</a:t>
            </a:r>
          </a:p>
          <a:p>
            <a:pPr lvl="1"/>
            <a:r>
              <a:rPr lang="en-US" dirty="0" smtClean="0"/>
              <a:t>No pauses in exercise: Red can still attack egregious mistakes </a:t>
            </a:r>
          </a:p>
          <a:p>
            <a:pPr lvl="2"/>
            <a:r>
              <a:rPr lang="en-US" dirty="0" smtClean="0"/>
              <a:t>Day </a:t>
            </a:r>
            <a:r>
              <a:rPr lang="en-US" dirty="0"/>
              <a:t>1: Fight your way into theater: no warm start</a:t>
            </a:r>
          </a:p>
          <a:p>
            <a:pPr lvl="2"/>
            <a:r>
              <a:rPr lang="en-US" dirty="0"/>
              <a:t>Day 2: 12 hour ops full war </a:t>
            </a:r>
            <a:r>
              <a:rPr lang="en-US" dirty="0" smtClean="0"/>
              <a:t>w/AOC (DCA &amp; Strike)</a:t>
            </a:r>
            <a:endParaRPr lang="en-US" dirty="0"/>
          </a:p>
          <a:p>
            <a:pPr lvl="2"/>
            <a:r>
              <a:rPr lang="en-US" dirty="0"/>
              <a:t>Day 3: </a:t>
            </a:r>
            <a:r>
              <a:rPr lang="en-US" dirty="0" smtClean="0"/>
              <a:t>Maneuver &amp; Refit: G-DCA &amp; MAF Escort primary</a:t>
            </a:r>
            <a:endParaRPr lang="en-US" dirty="0"/>
          </a:p>
          <a:p>
            <a:pPr lvl="2"/>
            <a:r>
              <a:rPr lang="en-US" dirty="0"/>
              <a:t>Day 4: 24 hour war w/contested or absent </a:t>
            </a:r>
            <a:r>
              <a:rPr lang="en-US" dirty="0" smtClean="0"/>
              <a:t>AOC/HHQ</a:t>
            </a:r>
            <a:endParaRPr lang="en-US" dirty="0"/>
          </a:p>
          <a:p>
            <a:pPr lvl="2"/>
            <a:r>
              <a:rPr lang="en-US" dirty="0"/>
              <a:t>Day 5: Repel, survive, maneuver as </a:t>
            </a:r>
            <a:r>
              <a:rPr lang="en-US" dirty="0" smtClean="0"/>
              <a:t>required</a:t>
            </a:r>
            <a:endParaRPr lang="en-US" dirty="0"/>
          </a:p>
          <a:p>
            <a:pPr lvl="2"/>
            <a:r>
              <a:rPr lang="en-US" dirty="0"/>
              <a:t>Day 6: </a:t>
            </a:r>
            <a:r>
              <a:rPr lang="en-US" dirty="0" smtClean="0"/>
              <a:t>Final Debrief</a:t>
            </a:r>
          </a:p>
          <a:p>
            <a:pPr lvl="3"/>
            <a:endParaRPr lang="en-US" dirty="0"/>
          </a:p>
        </p:txBody>
      </p:sp>
      <p:sp>
        <p:nvSpPr>
          <p:cNvPr id="4" name="Slide Number Placeholder 3"/>
          <p:cNvSpPr>
            <a:spLocks noGrp="1"/>
          </p:cNvSpPr>
          <p:nvPr>
            <p:ph type="sldNum" sz="quarter" idx="11"/>
          </p:nvPr>
        </p:nvSpPr>
        <p:spPr/>
        <p:txBody>
          <a:bodyPr/>
          <a:lstStyle/>
          <a:p>
            <a:pPr>
              <a:defRPr/>
            </a:pPr>
            <a:fld id="{E8C4CF4F-2ECB-4C54-9552-FB58A436033C}" type="slidenum">
              <a:rPr lang="en-US" smtClean="0">
                <a:solidFill>
                  <a:srgbClr val="FFFFFF">
                    <a:lumMod val="50000"/>
                  </a:srgbClr>
                </a:solidFill>
              </a:rPr>
              <a:pPr>
                <a:defRPr/>
              </a:pPr>
              <a:t>9</a:t>
            </a:fld>
            <a:endParaRPr lang="en-US" dirty="0">
              <a:solidFill>
                <a:srgbClr val="808080"/>
              </a:solidFill>
            </a:endParaRPr>
          </a:p>
        </p:txBody>
      </p:sp>
    </p:spTree>
    <p:extLst>
      <p:ext uri="{BB962C8B-B14F-4D97-AF65-F5344CB8AC3E}">
        <p14:creationId xmlns:p14="http://schemas.microsoft.com/office/powerpoint/2010/main" val="1949805502"/>
      </p:ext>
    </p:extLst>
  </p:cSld>
  <p:clrMapOvr>
    <a:masterClrMapping/>
  </p:clrMapOvr>
</p:sld>
</file>

<file path=ppt/theme/theme1.xml><?xml version="1.0" encoding="utf-8"?>
<a:theme xmlns:a="http://schemas.openxmlformats.org/drawingml/2006/main" name="USAF(Unclas)">
  <a:themeElements>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USAF(Uncla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12700"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400" b="0" i="0" u="none" strike="noStrike" cap="none" normalizeH="0" baseline="0" smtClean="0">
            <a:ln>
              <a:noFill/>
            </a:ln>
            <a:solidFill>
              <a:schemeClr val="tx1"/>
            </a:solidFill>
            <a:effectLst/>
            <a:latin typeface="Arial" charset="0"/>
          </a:defRPr>
        </a:defPPr>
      </a:lstStyle>
    </a:lnDef>
  </a:objectDefaults>
  <a:extraClrSchemeLst>
    <a:extraClrScheme>
      <a:clrScheme name="USAF(Unclas)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USAF(Unclas)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USAF(Unclas)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USAF(Unclas)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USAF(Unclas)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USAF(Unclas)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USAF(Unclas)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70th Anniversary Slide Template - standard" id="{C27E0F9C-DC19-442B-A730-CE8708D3D26A}" vid="{7D8B1098-77FB-4A76-9A38-CFCA48C61B7D}"/>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70th Anniversary Slide Template - standard</Template>
  <TotalTime>62474</TotalTime>
  <Words>2725</Words>
  <Application>Microsoft Office PowerPoint</Application>
  <PresentationFormat>On-screen Show (4:3)</PresentationFormat>
  <Paragraphs>134</Paragraphs>
  <Slides>10</Slides>
  <Notes>10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Arial</vt:lpstr>
      <vt:lpstr>Calibri</vt:lpstr>
      <vt:lpstr>Calibri Light</vt:lpstr>
      <vt:lpstr>Century Schoolbook</vt:lpstr>
      <vt:lpstr>Times New Roman</vt:lpstr>
      <vt:lpstr>Wingdings</vt:lpstr>
      <vt:lpstr>USAF(Unclas)</vt:lpstr>
      <vt:lpstr>Custom Design</vt:lpstr>
      <vt:lpstr>PowerPoint Presentation</vt:lpstr>
      <vt:lpstr>Agile Flag 21-2</vt:lpstr>
      <vt:lpstr>ACE in Combat (Dispersal Alone is Ineffective)</vt:lpstr>
      <vt:lpstr>ACE Challenges (ABL Observations)</vt:lpstr>
      <vt:lpstr>“What’s Past is Prologue”</vt:lpstr>
      <vt:lpstr>Building ACE OPFOR</vt:lpstr>
      <vt:lpstr>COA 2: Crowd Sourced OPFOR</vt:lpstr>
      <vt:lpstr>Preparation</vt:lpstr>
      <vt:lpstr>Event Ops Tempo (M&amp;M Incurs a Sustainment/Fires Bill)</vt:lpstr>
      <vt:lpstr>Debrief</vt:lpstr>
    </vt:vector>
  </TitlesOfParts>
  <Company>U.S. Air Force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1240766716A</dc:creator>
  <cp:lastModifiedBy>CHITWOOD, ADAM G Lt Col USAF AETC AETC DET 24/SQN</cp:lastModifiedBy>
  <cp:revision>769</cp:revision>
  <cp:lastPrinted>2017-04-26T22:55:07Z</cp:lastPrinted>
  <dcterms:created xsi:type="dcterms:W3CDTF">2017-04-26T13:38:22Z</dcterms:created>
  <dcterms:modified xsi:type="dcterms:W3CDTF">2021-12-31T23:48:56Z</dcterms:modified>
</cp:coreProperties>
</file>